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7" r:id="rId3"/>
    <p:sldId id="260" r:id="rId5"/>
    <p:sldId id="325" r:id="rId6"/>
    <p:sldId id="421" r:id="rId7"/>
    <p:sldId id="423" r:id="rId8"/>
    <p:sldId id="418" r:id="rId9"/>
    <p:sldId id="422" r:id="rId10"/>
    <p:sldId id="419" r:id="rId11"/>
    <p:sldId id="434" r:id="rId12"/>
    <p:sldId id="430" r:id="rId13"/>
    <p:sldId id="327" r:id="rId14"/>
    <p:sldId id="424" r:id="rId15"/>
    <p:sldId id="435" r:id="rId16"/>
    <p:sldId id="429" r:id="rId17"/>
    <p:sldId id="431" r:id="rId18"/>
    <p:sldId id="408" r:id="rId19"/>
    <p:sldId id="289" r:id="rId20"/>
  </p:sldIdLst>
  <p:sldSz cx="12192000" cy="6858000"/>
  <p:notesSz cx="6858000" cy="9144000"/>
  <p:embeddedFontLst>
    <p:embeddedFont>
      <p:font typeface="仿宋" panose="02010609060101010101" charset="-122"/>
      <p:regular r:id="rId26"/>
    </p:embeddedFont>
    <p:embeddedFont>
      <p:font typeface="黑体" panose="02010609060101010101" charset="-122"/>
      <p:regular r:id="rId27"/>
    </p:embeddedFont>
    <p:embeddedFont>
      <p:font typeface="微软雅黑" panose="020B0503020204020204" charset="-122"/>
      <p:regular r:id="rId28"/>
    </p:embeddedFont>
    <p:embeddedFont>
      <p:font typeface="方正楷体_GB2312" panose="02000000000000000000" charset="-122"/>
      <p:regular r:id="rId29"/>
    </p:embeddedFont>
    <p:embeddedFont>
      <p:font typeface="华文宋体" panose="02010600040101010101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 Alison" initials="LA" lastIdx="3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02" y="108"/>
      </p:cViewPr>
      <p:guideLst>
        <p:guide orient="horz" pos="204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63.xml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2639616" cy="68853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0" b="2456"/>
          <a:stretch>
            <a:fillRect/>
          </a:stretch>
        </p:blipFill>
        <p:spPr>
          <a:xfrm>
            <a:off x="6623383" y="3044957"/>
            <a:ext cx="5568617" cy="38130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4" y="2348951"/>
            <a:ext cx="2454661" cy="35763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4" y="68293"/>
            <a:ext cx="2393200" cy="264110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ic17.nipic.com/20111025/7797199_145732330120_2.jpg"/>
          <p:cNvPicPr>
            <a:picLocks noChangeAspect="1" noChangeArrowheads="1"/>
          </p:cNvPicPr>
          <p:nvPr/>
        </p:nvPicPr>
        <p:blipFill rotWithShape="1">
          <a:blip r:embed="rId1" cstate="print">
            <a:alphaModFix amt="40000"/>
          </a:blip>
          <a:srcRect b="-3259"/>
          <a:stretch>
            <a:fillRect/>
          </a:stretch>
        </p:blipFill>
        <p:spPr bwMode="auto">
          <a:xfrm>
            <a:off x="0" y="3429000"/>
            <a:ext cx="12192000" cy="351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3"/>
          <p:cNvSpPr txBox="1"/>
          <p:nvPr/>
        </p:nvSpPr>
        <p:spPr>
          <a:xfrm>
            <a:off x="875358" y="1273622"/>
            <a:ext cx="10657184" cy="172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“</a:t>
            </a:r>
            <a:r>
              <a:rPr lang="zh-CN" altLang="en-US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笃行不怠，未来可期</a:t>
            </a:r>
            <a:r>
              <a:rPr lang="en-US" altLang="zh-CN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”</a:t>
            </a:r>
            <a:endParaRPr lang="en-US" altLang="zh-CN" sz="4800" b="1" dirty="0">
              <a:solidFill>
                <a:schemeClr val="accent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华康行楷体 W5" panose="03000509000000000000" charset="-122"/>
            </a:endParaRPr>
          </a:p>
          <a:p>
            <a:pPr lvl="0" algn="ctr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学期末主题班会</a:t>
            </a:r>
            <a:endParaRPr lang="zh-CN" altLang="en-US" sz="4800" b="1" dirty="0">
              <a:solidFill>
                <a:schemeClr val="accent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华康行楷体 W5" panose="03000509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6778" y="2995622"/>
            <a:ext cx="950125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1227793"/>
            <a:ext cx="9501254" cy="457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740" y="261055"/>
            <a:ext cx="10969200" cy="705600"/>
          </a:xfrm>
        </p:spPr>
        <p:txBody>
          <a:bodyPr/>
          <a:lstStyle/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7670" y="1275080"/>
            <a:ext cx="5038090" cy="40068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《北京师范大学学生违纪处分办法》</a:t>
            </a:r>
            <a:endParaRPr lang="zh-CN" altLang="en-US" sz="24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2290" y="285115"/>
            <a:ext cx="4139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开展诚信应考教育</a:t>
            </a:r>
            <a:endParaRPr lang="zh-CN" altLang="en-US" sz="32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675" y="1325880"/>
            <a:ext cx="5424805" cy="53295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" y="1984375"/>
            <a:ext cx="5846445" cy="42348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740" y="261055"/>
            <a:ext cx="10969200" cy="705600"/>
          </a:xfrm>
        </p:spPr>
        <p:txBody>
          <a:bodyPr/>
          <a:lstStyle/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7670" y="1275080"/>
            <a:ext cx="5038090" cy="40068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《北京师范大学学生违纪处分办法》</a:t>
            </a:r>
            <a:endParaRPr lang="zh-CN" altLang="en-US" sz="24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2290" y="285115"/>
            <a:ext cx="4139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开展诚信应考教育</a:t>
            </a:r>
            <a:endParaRPr lang="zh-CN" altLang="en-US" sz="32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237"/>
          <a:stretch>
            <a:fillRect/>
          </a:stretch>
        </p:blipFill>
        <p:spPr>
          <a:xfrm>
            <a:off x="255270" y="1984375"/>
            <a:ext cx="5834380" cy="4361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650" y="1593215"/>
            <a:ext cx="5950585" cy="32918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740" y="261055"/>
            <a:ext cx="10969200" cy="705600"/>
          </a:xfrm>
        </p:spPr>
        <p:txBody>
          <a:bodyPr/>
          <a:lstStyle/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7670" y="1275080"/>
            <a:ext cx="3873500" cy="40068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《北京师范大学考场规则》</a:t>
            </a:r>
            <a:endParaRPr lang="zh-CN" altLang="en-US" sz="24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12290" y="285115"/>
            <a:ext cx="4139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开展诚信应考教育</a:t>
            </a:r>
            <a:endParaRPr lang="zh-CN" altLang="en-US" sz="32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815465"/>
            <a:ext cx="5176520" cy="4876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680" y="1135380"/>
            <a:ext cx="4214495" cy="56597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256155" y="3991610"/>
            <a:ext cx="7565390" cy="812800"/>
            <a:chOff x="3553" y="6286"/>
            <a:chExt cx="11914" cy="1280"/>
          </a:xfrm>
          <a:solidFill>
            <a:schemeClr val="accent1"/>
          </a:solidFill>
        </p:grpSpPr>
        <p:sp>
          <p:nvSpPr>
            <p:cNvPr id="17" name="圆角矩形 16"/>
            <p:cNvSpPr/>
            <p:nvPr/>
          </p:nvSpPr>
          <p:spPr>
            <a:xfrm>
              <a:off x="3553" y="6286"/>
              <a:ext cx="11914" cy="128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69" y="6286"/>
              <a:ext cx="11798" cy="12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indent="0" algn="ctr" defTabSz="266700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4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学期总结与寒假规划</a:t>
              </a:r>
              <a:endPara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4920" y="1753870"/>
            <a:ext cx="1998980" cy="1986280"/>
            <a:chOff x="8320" y="2747"/>
            <a:chExt cx="3148" cy="3128"/>
          </a:xfrm>
        </p:grpSpPr>
        <p:sp>
          <p:nvSpPr>
            <p:cNvPr id="15" name="文本框 14"/>
            <p:cNvSpPr txBox="1"/>
            <p:nvPr/>
          </p:nvSpPr>
          <p:spPr>
            <a:xfrm>
              <a:off x="8638" y="3226"/>
              <a:ext cx="1926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en-US" altLang="zh-CN" sz="6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320" y="2747"/>
              <a:ext cx="3148" cy="3128"/>
              <a:chOff x="8234" y="2584"/>
              <a:chExt cx="3148" cy="312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8517" y="2853"/>
                <a:ext cx="2469" cy="2562"/>
              </a:xfrm>
              <a:prstGeom prst="ellipse">
                <a:avLst/>
              </a:prstGeom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8234" y="2584"/>
                <a:ext cx="3035" cy="3129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8400" y="2725"/>
                <a:ext cx="518" cy="519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864" y="4755"/>
                <a:ext cx="518" cy="51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838" y="3426"/>
              <a:ext cx="1926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en-US" altLang="zh-CN" sz="6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740" y="261055"/>
            <a:ext cx="10969200" cy="705600"/>
          </a:xfrm>
        </p:spPr>
        <p:txBody>
          <a:bodyPr/>
          <a:lstStyle/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3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290" y="285115"/>
            <a:ext cx="4139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学期总结与</a:t>
            </a:r>
            <a:r>
              <a:rPr lang="zh-CN" altLang="en-US" sz="3200" b="1"/>
              <a:t>寒假规划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904240" y="2438400"/>
            <a:ext cx="10800080" cy="3191510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>
              <a:lnSpc>
                <a:spcPct val="120000"/>
              </a:lnSpc>
            </a:pPr>
            <a:r>
              <a:rPr lang="en-US" altLang="zh-CN" sz="36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各班级可根据实际情况开展</a:t>
            </a:r>
            <a:r>
              <a:rPr lang="zh-CN" altLang="en-US" sz="3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班级学期工作总结、班委会述职</a:t>
            </a:r>
            <a:r>
              <a:rPr lang="zh-CN" altLang="en-US" sz="36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，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组织同学们进行</a:t>
            </a:r>
            <a:r>
              <a:rPr lang="zh-CN" altLang="en-US" sz="3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学期收获分享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等。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  <a:p>
            <a:pPr algn="just" defTabSz="266700">
              <a:lnSpc>
                <a:spcPct val="120000"/>
              </a:lnSpc>
            </a:pPr>
            <a:r>
              <a:rPr lang="en-US" altLang="zh-CN" sz="3600"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sym typeface="+mn-ea"/>
              </a:rPr>
              <a:t>部署假期相关工作，倡导学生“文明离校”“安全返乡”等。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  <a:p>
            <a:pPr algn="just" defTabSz="266700">
              <a:lnSpc>
                <a:spcPct val="120000"/>
              </a:lnSpc>
            </a:pPr>
            <a:r>
              <a:rPr lang="en-US" altLang="zh-CN" sz="2400">
                <a:latin typeface="仿宋" panose="02010609060101010101" charset="-122"/>
                <a:ea typeface="仿宋" panose="02010609060101010101" charset="-122"/>
              </a:rPr>
              <a:t>  </a:t>
            </a:r>
            <a:endParaRPr lang="zh-CN" altLang="en-US" sz="24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7670" y="1275080"/>
            <a:ext cx="2266315" cy="40068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班级工作总结</a:t>
            </a:r>
            <a:endParaRPr lang="zh-CN" altLang="en-US" sz="24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740" y="261055"/>
            <a:ext cx="10969200" cy="705600"/>
          </a:xfrm>
        </p:spPr>
        <p:txBody>
          <a:bodyPr/>
          <a:lstStyle/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3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290" y="285115"/>
            <a:ext cx="4139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学期总结与</a:t>
            </a:r>
            <a:r>
              <a:rPr lang="zh-CN" altLang="en-US" sz="3200" b="1"/>
              <a:t>寒假规划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832485" y="3016885"/>
            <a:ext cx="10800080" cy="1419860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>
              <a:lnSpc>
                <a:spcPct val="120000"/>
              </a:lnSpc>
            </a:pPr>
            <a:r>
              <a:rPr lang="en-US" altLang="zh-CN" sz="36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可自主设计活动引导同学们做好寒假规划、分享寒假计划等。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7670" y="1275080"/>
            <a:ext cx="2266315" cy="40068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寒假规划</a:t>
            </a:r>
            <a:endParaRPr lang="zh-CN" altLang="en-US" sz="24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85130" y="2048510"/>
            <a:ext cx="12230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altLang="zh-CN" sz="6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7645" y="2459990"/>
            <a:ext cx="92386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各班级可根据实际需要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设计其他活动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ic17.nipic.com/20111025/7797199_145732330120_2.jpg"/>
          <p:cNvPicPr>
            <a:picLocks noChangeAspect="1" noChangeArrowheads="1"/>
          </p:cNvPicPr>
          <p:nvPr/>
        </p:nvPicPr>
        <p:blipFill rotWithShape="1">
          <a:blip r:embed="rId1" cstate="print">
            <a:alphaModFix amt="40000"/>
          </a:blip>
          <a:srcRect b="-3259"/>
          <a:stretch>
            <a:fillRect/>
          </a:stretch>
        </p:blipFill>
        <p:spPr bwMode="auto">
          <a:xfrm>
            <a:off x="0" y="3429000"/>
            <a:ext cx="12192000" cy="351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3"/>
          <p:cNvSpPr txBox="1"/>
          <p:nvPr/>
        </p:nvSpPr>
        <p:spPr>
          <a:xfrm>
            <a:off x="875358" y="1273622"/>
            <a:ext cx="10657184" cy="172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祝同学们顺利完成期末考试</a:t>
            </a:r>
            <a:r>
              <a:rPr lang="en-US" altLang="zh-CN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 </a:t>
            </a:r>
            <a:endParaRPr lang="en-US" altLang="zh-CN" sz="4800" b="1" dirty="0">
              <a:solidFill>
                <a:schemeClr val="accent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华康行楷体 W5" panose="03000509000000000000" charset="-122"/>
            </a:endParaRPr>
          </a:p>
          <a:p>
            <a:pPr lvl="0" algn="ctr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华康行楷体 W5" panose="03000509000000000000" charset="-122"/>
              </a:rPr>
              <a:t>平安愉快度过寒假</a:t>
            </a:r>
            <a:endParaRPr lang="zh-CN" altLang="en-US" sz="4800" b="1" dirty="0">
              <a:solidFill>
                <a:schemeClr val="accent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华康行楷体 W5" panose="03000509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6778" y="2995622"/>
            <a:ext cx="950125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1227793"/>
            <a:ext cx="950125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59785" y="6243955"/>
            <a:ext cx="544004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方正兰亭粗黑_GBK" panose="02000000000000000000" charset="-122"/>
              </a:rPr>
              <a:t> 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方正兰亭粗黑_GBK" panose="02000000000000000000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85130" y="2048510"/>
            <a:ext cx="12230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altLang="zh-CN" sz="6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8125" y="1673860"/>
            <a:ext cx="92386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</a:t>
            </a:r>
            <a:r>
              <a:rPr lang="en-US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PPT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仅作参考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更多详细信息请参照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附件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中的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相关素材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各班可结合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班级实际需要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en-US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PPT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内容进行修改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85130" y="2048510"/>
            <a:ext cx="12230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altLang="zh-CN" sz="6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56155" y="3991610"/>
            <a:ext cx="7565390" cy="812800"/>
            <a:chOff x="3553" y="6286"/>
            <a:chExt cx="11914" cy="1280"/>
          </a:xfrm>
          <a:solidFill>
            <a:schemeClr val="accent1"/>
          </a:solidFill>
        </p:grpSpPr>
        <p:sp>
          <p:nvSpPr>
            <p:cNvPr id="17" name="圆角矩形 16"/>
            <p:cNvSpPr/>
            <p:nvPr/>
          </p:nvSpPr>
          <p:spPr>
            <a:xfrm>
              <a:off x="3553" y="6286"/>
              <a:ext cx="11914" cy="128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69" y="6286"/>
              <a:ext cx="11798" cy="12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indent="0" algn="ctr" defTabSz="266700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4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安全教育</a:t>
              </a:r>
              <a:endPara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7620" y="1727200"/>
            <a:ext cx="1998980" cy="1986280"/>
            <a:chOff x="8234" y="2584"/>
            <a:chExt cx="3148" cy="3128"/>
          </a:xfrm>
        </p:grpSpPr>
        <p:sp>
          <p:nvSpPr>
            <p:cNvPr id="2" name="椭圆 1"/>
            <p:cNvSpPr/>
            <p:nvPr/>
          </p:nvSpPr>
          <p:spPr>
            <a:xfrm>
              <a:off x="8517" y="2853"/>
              <a:ext cx="2469" cy="2562"/>
            </a:xfrm>
            <a:prstGeom prst="ellips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8234" y="2584"/>
              <a:ext cx="3035" cy="3129"/>
            </a:xfrm>
            <a:prstGeom prst="ellipse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400" y="2725"/>
              <a:ext cx="518" cy="51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0864" y="4755"/>
              <a:ext cx="518" cy="5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485130" y="2175510"/>
            <a:ext cx="12230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altLang="zh-CN" sz="66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0060" y="1228090"/>
            <a:ext cx="2302510" cy="42799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宿舍安全</a:t>
            </a:r>
            <a:endParaRPr lang="zh-CN" altLang="en-US" sz="3200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07740" y="2610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2290" y="285115"/>
            <a:ext cx="3394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开展安全教育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480060" y="1914525"/>
            <a:ext cx="7004050" cy="3018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accent1"/>
                </a:solidFill>
              </a:rPr>
              <a:t>真实案例：</a:t>
            </a:r>
            <a:endParaRPr lang="en-US" altLang="zh-CN" b="1">
              <a:solidFill>
                <a:schemeClr val="accent1"/>
              </a:solidFill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000"/>
              <a:t>       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2025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年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11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月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21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日，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宁波某学校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一学生宿舍发生火情。当日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时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25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分，学校消防中控室接到该宿舍烟感器烟雾报警信号，学校值班人员第一时间赶到现场处置。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时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40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分左右，火源被扑灭，现场无人员被困以及伤亡情况。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时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49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分，</a:t>
            </a:r>
            <a:r>
              <a:rPr lang="en-US" altLang="zh-CN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</a:t>
            </a:r>
            <a:r>
              <a:rPr lang="zh-CN" altLang="en-US" sz="20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辆消防车到达现场。起火原因系该宿舍学生使用电热毯导致。</a:t>
            </a:r>
            <a:endParaRPr lang="zh-CN" altLang="en-US" sz="20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endParaRPr lang="zh-CN" altLang="en-US" sz="20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060" y="5034280"/>
            <a:ext cx="674179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华文宋体" panose="02010600040101010101" charset="-122"/>
              </a:rPr>
              <a:t>温馨提示：</a:t>
            </a:r>
            <a:endParaRPr lang="zh-CN" altLang="en-US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华文宋体" panose="02010600040101010101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 </a:t>
            </a: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宿舍内不得使用违禁电器；假期离校前做好宿舍内给台灯、充电器、插排等通电器件的断电；加强对充电宝等电源类器件的排查，离校时请勿放置在宿舍。</a:t>
            </a:r>
            <a:endParaRPr lang="zh-CN" altLang="en-US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7" name="图片 6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070" y="1503363"/>
            <a:ext cx="3831590" cy="215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070" y="3865245"/>
            <a:ext cx="3832225" cy="2604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0060" y="1228090"/>
            <a:ext cx="2302510" cy="43815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消防安全</a:t>
            </a:r>
            <a:endParaRPr lang="zh-CN" altLang="en-US" sz="3200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07740" y="2610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2290" y="285115"/>
            <a:ext cx="3394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开展安全教育</a:t>
            </a:r>
            <a:endParaRPr lang="zh-CN" altLang="en-US" sz="32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83782"/>
            <a:ext cx="4997887" cy="24496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557446"/>
            <a:ext cx="5079959" cy="13037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68" y="4684446"/>
            <a:ext cx="5079959" cy="13037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070" y="1179023"/>
            <a:ext cx="6371366" cy="34237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070" y="4816584"/>
            <a:ext cx="6371366" cy="17231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0060" y="1228090"/>
            <a:ext cx="2302510" cy="47434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出行安全</a:t>
            </a:r>
            <a:endParaRPr lang="zh-CN" altLang="en-US" sz="3200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07740" y="2610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2290" y="285115"/>
            <a:ext cx="3394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开展安全教育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480060" y="1821815"/>
            <a:ext cx="626872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骑行安全</a:t>
            </a:r>
            <a:endParaRPr lang="zh-CN" altLang="en-US" b="1">
              <a:solidFill>
                <a:schemeClr val="accent1"/>
              </a:solidFill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选合格车辆，查刹车、胎压、车铃；戴头盔，夜间穿反光装备；不逆行、不闯红灯，走非机动车道</a:t>
            </a:r>
            <a:r>
              <a:rPr lang="en-US" altLang="zh-CN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/ </a:t>
            </a: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右侧；不超速，避开路面障碍物；不违规超载。</a:t>
            </a:r>
            <a:endParaRPr lang="zh-CN" altLang="en-US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驾车安全</a:t>
            </a:r>
            <a:endParaRPr lang="zh-CN" altLang="en-US" b="1">
              <a:solidFill>
                <a:schemeClr val="accent1"/>
              </a:solidFill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>
                <a:latin typeface="华文宋体" panose="02010600040101010101" charset="-122"/>
                <a:ea typeface="华文宋体" panose="02010600040101010101" charset="-122"/>
              </a:rPr>
              <a:t>守交规，不酒驾、不疲劳驾驶；定期检车，确认安全带、气囊正常。</a:t>
            </a:r>
            <a:endParaRPr lang="zh-CN" altLang="en-US">
              <a:latin typeface="华文宋体" panose="02010600040101010101" charset="-122"/>
              <a:ea typeface="华文宋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步行安全</a:t>
            </a:r>
            <a:endParaRPr lang="zh-CN" altLang="en-US" b="1">
              <a:solidFill>
                <a:schemeClr val="accent1"/>
              </a:solidFill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>
                <a:latin typeface="华文宋体" panose="02010600040101010101" charset="-122"/>
                <a:ea typeface="华文宋体" panose="02010600040101010101" charset="-122"/>
              </a:rPr>
              <a:t>不玩手机、不分心，不占道嬉戏；走斑马线，留意警示标志；观察路面，夜间防坑洼；挺胸目视前方，穿防滑鞋；如遇意外，撤至安全区求救。</a:t>
            </a:r>
            <a:endParaRPr lang="zh-CN" altLang="en-US">
              <a:latin typeface="华文宋体" panose="02010600040101010101" charset="-122"/>
              <a:ea typeface="华文宋体" panose="02010600040101010101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7531100" y="1353820"/>
            <a:ext cx="3689985" cy="51352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0060" y="1228090"/>
            <a:ext cx="2302510" cy="44704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出行安全</a:t>
            </a:r>
            <a:endParaRPr lang="zh-CN" altLang="en-US" sz="3200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07740" y="2610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2290" y="285115"/>
            <a:ext cx="3394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开展安全教育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479425" y="1914525"/>
            <a:ext cx="108972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accent1"/>
                </a:solidFill>
              </a:rPr>
              <a:t>平平安安回家去</a:t>
            </a:r>
            <a:endParaRPr lang="zh-CN" altLang="en-US" sz="2400" b="1">
              <a:solidFill>
                <a:schemeClr val="accent1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</a:t>
            </a:r>
            <a:endParaRPr lang="zh-CN" altLang="en-US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对于寒假出行，关注外出安全，及时通过</a:t>
            </a:r>
            <a:r>
              <a:rPr lang="zh-CN" altLang="en-US" sz="24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【数字京师</a:t>
            </a:r>
            <a:r>
              <a:rPr lang="en-US" altLang="zh-CN" sz="24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——</a:t>
            </a:r>
            <a:r>
              <a:rPr lang="zh-CN" altLang="en-US" sz="24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学生工作管理系统</a:t>
            </a:r>
            <a:r>
              <a:rPr lang="en-US" altLang="zh-CN" sz="24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——</a:t>
            </a:r>
            <a:r>
              <a:rPr lang="zh-CN" altLang="en-US" sz="24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假期去向报备】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填报假期去向，离校返校时不乘坐无证无牌、超载或车况不好的车辆，不去未开发的旅游景区，不参加不正规的旅友组织，不参加危险性较高的</a:t>
            </a:r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涉山涉水</a:t>
            </a:r>
            <a:r>
              <a:rPr lang="en-US" altLang="zh-CN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</a:t>
            </a:r>
            <a:r>
              <a:rPr lang="zh-CN" altLang="en-US" sz="2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活动等。</a:t>
            </a:r>
            <a:endParaRPr lang="zh-CN" altLang="en-US" sz="2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2570" y="260985"/>
            <a:ext cx="2571750" cy="579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1059180"/>
            <a:ext cx="1219136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0060" y="1228090"/>
            <a:ext cx="2302510" cy="44831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网络安全</a:t>
            </a:r>
            <a:endParaRPr lang="zh-CN" altLang="en-US" sz="24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07740" y="2610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环节</a:t>
            </a:r>
            <a:r>
              <a:rPr kumimoji="1" lang="en-US" altLang="zh-CN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1" lang="zh-CN" altLang="en-US" sz="3200" b="1" spc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：</a:t>
            </a:r>
            <a:endParaRPr kumimoji="1" lang="zh-CN" altLang="en-US" sz="3200" b="1" spc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2290" y="285115"/>
            <a:ext cx="3394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开展安全教育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353695" y="1914525"/>
            <a:ext cx="81165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accent1"/>
                </a:solidFill>
              </a:rPr>
              <a:t>警惕演唱会骗局！</a:t>
            </a:r>
            <a:endParaRPr lang="zh-CN" altLang="en-US" b="1">
              <a:solidFill>
                <a:schemeClr val="accent4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</a:t>
            </a: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近期，某高校大一学生杨某在微博上找网友购买演唱会门票，进入该网友提供的购票链接，并根据对方指示支付宝转账</a:t>
            </a:r>
            <a:r>
              <a:rPr lang="en-US" altLang="zh-CN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499.6</a:t>
            </a: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元，后发现门票未购买成功，</a:t>
            </a: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对方称操作失误，让杨某重新支付，这时对方又称支付超时了，需要重新支付，付款后又给杨某发送了一个链接称添加客服进行退款，客服让其填写银行账户信息，其提交后对方又说其填写的资料有错无法提现，让其再转</a:t>
            </a:r>
            <a:r>
              <a:rPr lang="en-US" altLang="zh-CN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1000</a:t>
            </a:r>
            <a:r>
              <a:rPr lang="zh-CN" altLang="en-US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元。杨某才察觉到不对，发现被骗。</a:t>
            </a:r>
            <a:endParaRPr lang="zh-CN" altLang="en-US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695" y="4868545"/>
            <a:ext cx="7990205" cy="1583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accent1"/>
                </a:solidFill>
              </a:rPr>
              <a:t>警方提醒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18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购票一定要通过官方渠道，谨慎向陌生人汇款。不要轻易相信网上“帮抢门票”“低价购票”等信息，不点陌生链接，不扫不明二维码。如</a:t>
            </a:r>
            <a:r>
              <a:rPr lang="zh-CN" altLang="en-US" sz="18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遭遇诈骗，请及时联系辅导员或报警。</a:t>
            </a:r>
            <a:endParaRPr lang="zh-CN" altLang="en-US" sz="18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8470265" y="2341245"/>
            <a:ext cx="3587750" cy="3764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60985"/>
            <a:ext cx="2571750" cy="57975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256155" y="3991610"/>
            <a:ext cx="7565390" cy="812800"/>
            <a:chOff x="3553" y="6286"/>
            <a:chExt cx="11914" cy="1280"/>
          </a:xfrm>
          <a:solidFill>
            <a:schemeClr val="accent1"/>
          </a:solidFill>
        </p:grpSpPr>
        <p:sp>
          <p:nvSpPr>
            <p:cNvPr id="17" name="圆角矩形 16"/>
            <p:cNvSpPr/>
            <p:nvPr/>
          </p:nvSpPr>
          <p:spPr>
            <a:xfrm>
              <a:off x="3553" y="6286"/>
              <a:ext cx="11914" cy="128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69" y="6286"/>
              <a:ext cx="11798" cy="12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indent="0" algn="ctr" defTabSz="266700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4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诚信应考教育</a:t>
              </a:r>
              <a:endPara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4920" y="1744345"/>
            <a:ext cx="1998980" cy="1986280"/>
            <a:chOff x="8320" y="2747"/>
            <a:chExt cx="3148" cy="3128"/>
          </a:xfrm>
        </p:grpSpPr>
        <p:sp>
          <p:nvSpPr>
            <p:cNvPr id="15" name="文本框 14"/>
            <p:cNvSpPr txBox="1"/>
            <p:nvPr/>
          </p:nvSpPr>
          <p:spPr>
            <a:xfrm>
              <a:off x="8638" y="3226"/>
              <a:ext cx="1926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en-US" altLang="zh-CN" sz="6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320" y="2747"/>
              <a:ext cx="3148" cy="3128"/>
              <a:chOff x="8234" y="2584"/>
              <a:chExt cx="3148" cy="312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8517" y="2853"/>
                <a:ext cx="2469" cy="2562"/>
              </a:xfrm>
              <a:prstGeom prst="ellipse">
                <a:avLst/>
              </a:prstGeom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8234" y="2584"/>
                <a:ext cx="3035" cy="3129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8400" y="2725"/>
                <a:ext cx="518" cy="519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864" y="4755"/>
                <a:ext cx="518" cy="51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838" y="3426"/>
              <a:ext cx="1926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en-US" altLang="zh-CN" sz="6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NzFlYTMyNjkzMmFhMmE3NTY4MWYzZGU5MTc0YWJhMD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1254</Words>
  <Application>WPS 演示</Application>
  <PresentationFormat>宽屏</PresentationFormat>
  <Paragraphs>128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仿宋</vt:lpstr>
      <vt:lpstr>华康行楷体 W5</vt:lpstr>
      <vt:lpstr>黑体</vt:lpstr>
      <vt:lpstr>微软雅黑</vt:lpstr>
      <vt:lpstr>方正楷体_GB2312</vt:lpstr>
      <vt:lpstr>华文宋体</vt:lpstr>
      <vt:lpstr>楷体</vt:lpstr>
      <vt:lpstr>方正兰亭粗黑_GBK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环节2：</vt:lpstr>
      <vt:lpstr>环节2：</vt:lpstr>
      <vt:lpstr>环节2：</vt:lpstr>
      <vt:lpstr>PowerPoint 演示文稿</vt:lpstr>
      <vt:lpstr>环节3：</vt:lpstr>
      <vt:lpstr>环节3：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李玉晴</cp:lastModifiedBy>
  <cp:revision>204</cp:revision>
  <dcterms:created xsi:type="dcterms:W3CDTF">2019-06-19T02:08:00Z</dcterms:created>
  <dcterms:modified xsi:type="dcterms:W3CDTF">2025-12-23T06:57:39Z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1263542D6467485099A1FFA60460FB64_13</vt:lpwstr>
  </property>
</Properties>
</file>