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17"/>
  </p:handoutMasterIdLst>
  <p:sldIdLst>
    <p:sldId id="257" r:id="rId3"/>
    <p:sldId id="260" r:id="rId5"/>
    <p:sldId id="325" r:id="rId6"/>
    <p:sldId id="270" r:id="rId7"/>
    <p:sldId id="261" r:id="rId8"/>
    <p:sldId id="263" r:id="rId9"/>
    <p:sldId id="264" r:id="rId10"/>
    <p:sldId id="265" r:id="rId11"/>
    <p:sldId id="266" r:id="rId12"/>
    <p:sldId id="267" r:id="rId13"/>
    <p:sldId id="268" r:id="rId14"/>
    <p:sldId id="269" r:id="rId15"/>
    <p:sldId id="289" r:id="rId16"/>
  </p:sldIdLst>
  <p:sldSz cx="12192000" cy="6858000"/>
  <p:notesSz cx="6858000" cy="9144000"/>
  <p:embeddedFontLst>
    <p:embeddedFont>
      <p:font typeface="楷体" panose="02010609060101010101" pitchFamily="49" charset="-122"/>
      <p:regular r:id="rId22"/>
    </p:embeddedFont>
    <p:embeddedFont>
      <p:font typeface="黑体" panose="02010609060101010101" charset="-122"/>
      <p:regular r:id="rId23"/>
    </p:embeddedFont>
    <p:embeddedFont>
      <p:font typeface="仿宋" panose="02010609060101010101" charset="-122"/>
      <p:regular r:id="rId24"/>
    </p:embeddedFont>
    <p:embeddedFont>
      <p:font typeface="微软雅黑" panose="020B0503020204020204" charset="-122"/>
      <p:regular r:id="rId25"/>
    </p:embeddedFont>
    <p:embeddedFont>
      <p:font typeface="Calibri" panose="020F0502020204030204" charset="0"/>
      <p:regular r:id="rId26"/>
      <p:bold r:id="rId27"/>
      <p:italic r:id="rId28"/>
      <p:boldItalic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 Alison" initials="LA" lastIdx="3"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1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63.xml"/><Relationship Id="rId3" Type="http://schemas.openxmlformats.org/officeDocument/2006/relationships/slide" Target="slides/slide1.xml"/><Relationship Id="rId29" Type="http://schemas.openxmlformats.org/officeDocument/2006/relationships/font" Target="fonts/font8.fntdata"/><Relationship Id="rId28" Type="http://schemas.openxmlformats.org/officeDocument/2006/relationships/font" Target="fonts/font7.fntdata"/><Relationship Id="rId27" Type="http://schemas.openxmlformats.org/officeDocument/2006/relationships/font" Target="fonts/font6.fntdata"/><Relationship Id="rId26" Type="http://schemas.openxmlformats.org/officeDocument/2006/relationships/font" Target="fonts/font5.fntdata"/><Relationship Id="rId25" Type="http://schemas.openxmlformats.org/officeDocument/2006/relationships/font" Target="fonts/font4.fntdata"/><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和内容">
    <p:bg>
      <p:bgRef idx="1001">
        <a:schemeClr val="bg1"/>
      </p:bgRef>
    </p:bg>
    <p:spTree>
      <p:nvGrpSpPr>
        <p:cNvPr id="1" name=""/>
        <p:cNvGrpSpPr/>
        <p:nvPr/>
      </p:nvGrpSpPr>
      <p:grpSpPr>
        <a:xfrm>
          <a:off x="0" y="0"/>
          <a:ext cx="0" cy="0"/>
          <a:chOff x="0" y="0"/>
          <a:chExt cx="0" cy="0"/>
        </a:xfrm>
      </p:grpSpPr>
      <p:sp>
        <p:nvSpPr>
          <p:cNvPr id="5" name="矩形 4"/>
          <p:cNvSpPr/>
          <p:nvPr userDrawn="1"/>
        </p:nvSpPr>
        <p:spPr>
          <a:xfrm>
            <a:off x="0" y="0"/>
            <a:ext cx="2639616" cy="6885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1600"/>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r="5030" b="2456"/>
          <a:stretch>
            <a:fillRect/>
          </a:stretch>
        </p:blipFill>
        <p:spPr>
          <a:xfrm>
            <a:off x="6623383" y="3044957"/>
            <a:ext cx="5568617" cy="3813043"/>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944" y="2348951"/>
            <a:ext cx="2454661" cy="3576327"/>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8944" y="68293"/>
            <a:ext cx="2393200" cy="2641101"/>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2.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pic17.nipic.com/20111025/7797199_145732330120_2.jpg"/>
          <p:cNvPicPr>
            <a:picLocks noChangeAspect="1" noChangeArrowheads="1"/>
          </p:cNvPicPr>
          <p:nvPr/>
        </p:nvPicPr>
        <p:blipFill rotWithShape="1">
          <a:blip r:embed="rId1" cstate="print">
            <a:alphaModFix amt="60000"/>
          </a:blip>
          <a:srcRect b="-3259"/>
          <a:stretch>
            <a:fillRect/>
          </a:stretch>
        </p:blipFill>
        <p:spPr bwMode="auto">
          <a:xfrm>
            <a:off x="0" y="3429000"/>
            <a:ext cx="12192000" cy="35109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1"/>
          <p:cNvSpPr txBox="1">
            <a:spLocks noChangeArrowheads="1"/>
          </p:cNvSpPr>
          <p:nvPr/>
        </p:nvSpPr>
        <p:spPr bwMode="auto">
          <a:xfrm>
            <a:off x="3359785" y="6243955"/>
            <a:ext cx="5440045" cy="438150"/>
          </a:xfrm>
          <a:prstGeom prst="rect">
            <a:avLst/>
          </a:prstGeom>
          <a:noFill/>
          <a:ln w="9525">
            <a:noFill/>
            <a:miter lim="800000"/>
          </a:ln>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2025.11-12</a:t>
            </a:r>
            <a:r>
              <a:rPr kumimoji="0" lang="zh-CN" altLang="en-US" sz="2000" i="0" u="none" strike="noStrike" kern="1200" cap="none" spc="0" normalizeH="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 </a:t>
            </a:r>
            <a:endParaRPr kumimoji="0" lang="zh-CN" altLang="en-US" sz="2000"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endParaRPr>
          </a:p>
        </p:txBody>
      </p:sp>
      <p:sp>
        <p:nvSpPr>
          <p:cNvPr id="11" name="TextBox 3"/>
          <p:cNvSpPr txBox="1"/>
          <p:nvPr/>
        </p:nvSpPr>
        <p:spPr>
          <a:xfrm>
            <a:off x="875358" y="1273622"/>
            <a:ext cx="10657184" cy="829945"/>
          </a:xfrm>
          <a:prstGeom prst="rect">
            <a:avLst/>
          </a:prstGeom>
          <a:noFill/>
        </p:spPr>
        <p:txBody>
          <a:bodyPr wrap="square">
            <a:spAutoFit/>
          </a:bodyPr>
          <a:lstStyle/>
          <a:p>
            <a:pPr lvl="0" algn="ctr" fontAlgn="auto">
              <a:spcBef>
                <a:spcPts val="600"/>
              </a:spcBef>
              <a:spcAft>
                <a:spcPts val="600"/>
              </a:spcAft>
              <a:defRPr/>
            </a:pPr>
            <a:r>
              <a:rPr lang="en-US" alt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a:t>
            </a:r>
            <a:r>
              <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正身律己，法润青春</a:t>
            </a:r>
            <a:r>
              <a:rPr lang="en-US" alt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a:t>
            </a:r>
            <a:r>
              <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主题班会</a:t>
            </a:r>
            <a:endParaRPr lang="zh-CN" altLang="en-US"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p:txBody>
      </p:sp>
      <p:pic>
        <p:nvPicPr>
          <p:cNvPr id="3" name="图片 2"/>
          <p:cNvPicPr>
            <a:picLocks noChangeAspect="1"/>
          </p:cNvPicPr>
          <p:nvPr/>
        </p:nvPicPr>
        <p:blipFill>
          <a:blip r:embed="rId2"/>
          <a:stretch>
            <a:fillRect/>
          </a:stretch>
        </p:blipFill>
        <p:spPr>
          <a:xfrm>
            <a:off x="571500" y="260985"/>
            <a:ext cx="2571750" cy="579755"/>
          </a:xfrm>
          <a:prstGeom prst="rect">
            <a:avLst/>
          </a:prstGeom>
        </p:spPr>
      </p:pic>
      <p:sp>
        <p:nvSpPr>
          <p:cNvPr id="6" name="矩形 5"/>
          <p:cNvSpPr/>
          <p:nvPr/>
        </p:nvSpPr>
        <p:spPr>
          <a:xfrm>
            <a:off x="1166778" y="2995622"/>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166778" y="1227793"/>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par>
    </p:tnLst>
    <p:bldLst>
      <p:bldP spid="6" grpId="0" bldLvl="0" animBg="1"/>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开展安全教育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网络安全</a:t>
            </a:r>
            <a:endParaRPr lang="zh-CN" altLang="en-US" sz="2800" b="1">
              <a:solidFill>
                <a:schemeClr val="bg1"/>
              </a:solidFill>
            </a:endParaRPr>
          </a:p>
        </p:txBody>
      </p:sp>
      <p:sp>
        <p:nvSpPr>
          <p:cNvPr id="19" name="文本框 18"/>
          <p:cNvSpPr txBox="1"/>
          <p:nvPr/>
        </p:nvSpPr>
        <p:spPr>
          <a:xfrm>
            <a:off x="681990" y="1929765"/>
            <a:ext cx="7621905" cy="4479290"/>
          </a:xfrm>
          <a:prstGeom prst="rect">
            <a:avLst/>
          </a:prstGeom>
          <a:noFill/>
        </p:spPr>
        <p:txBody>
          <a:bodyPr wrap="square">
            <a:noAutofit/>
          </a:bodyPr>
          <a:p>
            <a:pPr algn="ctr">
              <a:lnSpc>
                <a:spcPts val="3100"/>
              </a:lnSpc>
            </a:pPr>
            <a:r>
              <a:rPr lang="zh-CN" altLang="en-US" b="1" i="0" dirty="0">
                <a:solidFill>
                  <a:srgbClr val="000000"/>
                </a:solidFill>
                <a:effectLst/>
                <a:latin typeface="微软雅黑" panose="020B0503020204020204" charset="-122"/>
                <a:ea typeface="微软雅黑" panose="020B0503020204020204" charset="-122"/>
              </a:rPr>
              <a:t>售卖考试真题诈骗</a:t>
            </a:r>
            <a:endParaRPr lang="zh-CN" altLang="en-US" b="1" i="0" dirty="0">
              <a:solidFill>
                <a:srgbClr val="000000"/>
              </a:solidFill>
              <a:effectLst/>
              <a:latin typeface="微软雅黑" panose="020B0503020204020204" charset="-122"/>
              <a:ea typeface="微软雅黑" panose="020B0503020204020204" charset="-122"/>
            </a:endParaRPr>
          </a:p>
          <a:p>
            <a:pPr algn="just">
              <a:lnSpc>
                <a:spcPts val="3100"/>
              </a:lnSpc>
            </a:pPr>
            <a:r>
              <a:rPr lang="zh-CN" altLang="en-US" b="1" i="0" dirty="0">
                <a:solidFill>
                  <a:srgbClr val="000000"/>
                </a:solidFill>
                <a:effectLst/>
                <a:latin typeface="微软雅黑" panose="020B0503020204020204" charset="-122"/>
                <a:ea typeface="微软雅黑" panose="020B0503020204020204" charset="-122"/>
              </a:rPr>
              <a:t>真实案例：</a:t>
            </a:r>
            <a:endParaRPr lang="zh-CN" altLang="en-US" b="1" i="0" dirty="0">
              <a:solidFill>
                <a:srgbClr val="000000"/>
              </a:solidFill>
              <a:effectLst/>
              <a:latin typeface="微软雅黑" panose="020B0503020204020204" charset="-122"/>
              <a:ea typeface="微软雅黑" panose="020B0503020204020204" charset="-122"/>
            </a:endParaRPr>
          </a:p>
          <a:p>
            <a:pPr algn="just">
              <a:lnSpc>
                <a:spcPts val="3100"/>
              </a:lnSpc>
            </a:pPr>
            <a:r>
              <a:rPr lang="en-US" altLang="zh-CN" i="0" dirty="0">
                <a:solidFill>
                  <a:srgbClr val="000000"/>
                </a:solidFill>
                <a:effectLst/>
                <a:latin typeface="微软雅黑" panose="020B0503020204020204" charset="-122"/>
                <a:ea typeface="微软雅黑" panose="020B0503020204020204" charset="-122"/>
              </a:rPr>
              <a:t>       </a:t>
            </a:r>
            <a:r>
              <a:rPr lang="zh-CN" altLang="en-US" i="0" dirty="0">
                <a:solidFill>
                  <a:srgbClr val="000000"/>
                </a:solidFill>
                <a:effectLst/>
                <a:latin typeface="仿宋" panose="02010609060101010101" charset="-122"/>
                <a:ea typeface="仿宋" panose="02010609060101010101" charset="-122"/>
                <a:cs typeface="仿宋" panose="02010609060101010101" charset="-122"/>
              </a:rPr>
              <a:t>近日，重庆市长寿区人民法院审结了一起诈骗案。据了解，4名被告人通过qq聊天的方式从事电信网络诈骗犯罪。</a:t>
            </a:r>
            <a:r>
              <a:rPr lang="zh-CN" altLang="en-US" i="0" dirty="0">
                <a:solidFill>
                  <a:srgbClr val="C00000"/>
                </a:solidFill>
                <a:effectLst/>
                <a:latin typeface="仿宋" panose="02010609060101010101" charset="-122"/>
                <a:ea typeface="仿宋" panose="02010609060101010101" charset="-122"/>
                <a:cs typeface="仿宋" panose="02010609060101010101" charset="-122"/>
              </a:rPr>
              <a:t>谎称有内部试题答案能够保证通过考试</a:t>
            </a:r>
            <a:r>
              <a:rPr lang="zh-CN" altLang="en-US" i="0" dirty="0">
                <a:solidFill>
                  <a:srgbClr val="000000"/>
                </a:solidFill>
                <a:effectLst/>
                <a:latin typeface="仿宋" panose="02010609060101010101" charset="-122"/>
                <a:ea typeface="仿宋" panose="02010609060101010101" charset="-122"/>
                <a:cs typeface="仿宋" panose="02010609060101010101" charset="-122"/>
              </a:rPr>
              <a:t>，针对报名参加2020年的卫生高级职称考试的不特定人群，承诺</a:t>
            </a:r>
            <a:r>
              <a:rPr lang="zh-CN" altLang="en-US" i="0" dirty="0">
                <a:solidFill>
                  <a:srgbClr val="C00000"/>
                </a:solidFill>
                <a:effectLst/>
                <a:latin typeface="仿宋" panose="02010609060101010101" charset="-122"/>
                <a:ea typeface="仿宋" panose="02010609060101010101" charset="-122"/>
                <a:cs typeface="仿宋" panose="02010609060101010101" charset="-122"/>
              </a:rPr>
              <a:t>“高分包过”</a:t>
            </a:r>
            <a:r>
              <a:rPr lang="zh-CN" altLang="en-US" i="0" dirty="0">
                <a:solidFill>
                  <a:srgbClr val="000000"/>
                </a:solidFill>
                <a:effectLst/>
                <a:latin typeface="仿宋" panose="02010609060101010101" charset="-122"/>
                <a:ea typeface="仿宋" panose="02010609060101010101" charset="-122"/>
                <a:cs typeface="仿宋" panose="02010609060101010101" charset="-122"/>
              </a:rPr>
              <a:t>，制作引诱考生上钩的</a:t>
            </a:r>
            <a:r>
              <a:rPr lang="zh-CN" altLang="en-US" i="0" dirty="0">
                <a:solidFill>
                  <a:srgbClr val="C00000"/>
                </a:solidFill>
                <a:effectLst/>
                <a:latin typeface="仿宋" panose="02010609060101010101" charset="-122"/>
                <a:ea typeface="仿宋" panose="02010609060101010101" charset="-122"/>
                <a:cs typeface="仿宋" panose="02010609060101010101" charset="-122"/>
              </a:rPr>
              <a:t>“宝典”</a:t>
            </a:r>
            <a:r>
              <a:rPr lang="zh-CN" altLang="en-US" i="0" dirty="0">
                <a:solidFill>
                  <a:srgbClr val="000000"/>
                </a:solidFill>
                <a:effectLst/>
                <a:latin typeface="仿宋" panose="02010609060101010101" charset="-122"/>
                <a:ea typeface="仿宋" panose="02010609060101010101" charset="-122"/>
                <a:cs typeface="仿宋" panose="02010609060101010101" charset="-122"/>
              </a:rPr>
              <a:t>，通过群发售卖考题的短信、专职负责qq咨询等，被告人欧阳某甲、欧阳某乙、欧阳某丙、欧阳某丁形成有组织有分工的</a:t>
            </a:r>
            <a:r>
              <a:rPr lang="zh-CN" altLang="en-US" i="0" dirty="0">
                <a:solidFill>
                  <a:srgbClr val="C00000"/>
                </a:solidFill>
                <a:effectLst/>
                <a:latin typeface="仿宋" panose="02010609060101010101" charset="-122"/>
                <a:ea typeface="仿宋" panose="02010609060101010101" charset="-122"/>
                <a:cs typeface="仿宋" panose="02010609060101010101" charset="-122"/>
              </a:rPr>
              <a:t>考试诈骗团伙</a:t>
            </a:r>
            <a:r>
              <a:rPr lang="zh-CN" altLang="en-US" i="0" dirty="0">
                <a:solidFill>
                  <a:srgbClr val="000000"/>
                </a:solidFill>
                <a:effectLst/>
                <a:latin typeface="仿宋" panose="02010609060101010101" charset="-122"/>
                <a:ea typeface="仿宋" panose="02010609060101010101" charset="-122"/>
                <a:cs typeface="仿宋" panose="02010609060101010101" charset="-122"/>
              </a:rPr>
              <a:t>，共计诈骗了</a:t>
            </a:r>
            <a:r>
              <a:rPr lang="zh-CN" altLang="en-US" i="0" dirty="0">
                <a:solidFill>
                  <a:srgbClr val="C00000"/>
                </a:solidFill>
                <a:effectLst/>
                <a:latin typeface="仿宋" panose="02010609060101010101" charset="-122"/>
                <a:ea typeface="仿宋" panose="02010609060101010101" charset="-122"/>
                <a:cs typeface="仿宋" panose="02010609060101010101" charset="-122"/>
              </a:rPr>
              <a:t>25万余元</a:t>
            </a:r>
            <a:r>
              <a:rPr lang="zh-CN" altLang="en-US" i="0" dirty="0">
                <a:solidFill>
                  <a:srgbClr val="000000"/>
                </a:solidFill>
                <a:effectLst/>
                <a:latin typeface="仿宋" panose="02010609060101010101" charset="-122"/>
                <a:ea typeface="仿宋" panose="02010609060101010101" charset="-122"/>
                <a:cs typeface="仿宋" panose="02010609060101010101" charset="-122"/>
              </a:rPr>
              <a:t>。</a:t>
            </a:r>
            <a:endParaRPr lang="zh-CN" altLang="en-US" i="0" dirty="0">
              <a:solidFill>
                <a:srgbClr val="000000"/>
              </a:solidFill>
              <a:effectLst/>
              <a:latin typeface="仿宋" panose="02010609060101010101" charset="-122"/>
              <a:ea typeface="仿宋" panose="02010609060101010101" charset="-122"/>
              <a:cs typeface="仿宋" panose="02010609060101010101" charset="-122"/>
            </a:endParaRPr>
          </a:p>
          <a:p>
            <a:pPr algn="just">
              <a:lnSpc>
                <a:spcPts val="3100"/>
              </a:lnSpc>
            </a:pPr>
            <a:endParaRPr lang="zh-CN" altLang="en-US" i="0" dirty="0">
              <a:solidFill>
                <a:srgbClr val="000000"/>
              </a:solidFill>
              <a:effectLst/>
              <a:latin typeface="微软雅黑" panose="020B0503020204020204" charset="-122"/>
              <a:ea typeface="微软雅黑" panose="020B0503020204020204" charset="-122"/>
            </a:endParaRPr>
          </a:p>
          <a:p>
            <a:pPr algn="just">
              <a:lnSpc>
                <a:spcPts val="3100"/>
              </a:lnSpc>
            </a:pPr>
            <a:r>
              <a:rPr lang="zh-CN" altLang="en-US" b="1" i="0" dirty="0">
                <a:solidFill>
                  <a:srgbClr val="000000"/>
                </a:solidFill>
                <a:effectLst/>
                <a:latin typeface="微软雅黑" panose="020B0503020204020204" charset="-122"/>
                <a:ea typeface="微软雅黑" panose="020B0503020204020204" charset="-122"/>
              </a:rPr>
              <a:t>防骗提醒：</a:t>
            </a:r>
            <a:endParaRPr lang="zh-CN" altLang="en-US" b="1" i="0" dirty="0">
              <a:solidFill>
                <a:srgbClr val="000000"/>
              </a:solidFill>
              <a:effectLst/>
              <a:latin typeface="微软雅黑" panose="020B0503020204020204" charset="-122"/>
              <a:ea typeface="微软雅黑" panose="020B0503020204020204" charset="-122"/>
            </a:endParaRPr>
          </a:p>
          <a:p>
            <a:pPr algn="just">
              <a:lnSpc>
                <a:spcPts val="3100"/>
              </a:lnSpc>
            </a:pPr>
            <a:r>
              <a:rPr lang="en-US" altLang="zh-CN" i="0" dirty="0">
                <a:solidFill>
                  <a:srgbClr val="000000"/>
                </a:solidFill>
                <a:effectLst/>
                <a:latin typeface="微软雅黑" panose="020B0503020204020204" charset="-122"/>
                <a:ea typeface="微软雅黑" panose="020B0503020204020204" charset="-122"/>
              </a:rPr>
              <a:t>       </a:t>
            </a:r>
            <a:r>
              <a:rPr lang="zh-CN" altLang="en-US" i="0" dirty="0">
                <a:solidFill>
                  <a:srgbClr val="000000"/>
                </a:solidFill>
                <a:effectLst/>
                <a:latin typeface="仿宋" panose="02010609060101010101" charset="-122"/>
                <a:ea typeface="仿宋" panose="02010609060101010101" charset="-122"/>
              </a:rPr>
              <a:t>切莫抱有侥幸心理，不要相信所谓的内部答案和修改分数等骗术，免得耽误考试又损钱财，好好复习才是正途。</a:t>
            </a:r>
            <a:endParaRPr lang="zh-CN" altLang="en-US" i="0" dirty="0">
              <a:solidFill>
                <a:srgbClr val="000000"/>
              </a:solidFill>
              <a:effectLst/>
              <a:latin typeface="仿宋" panose="02010609060101010101" charset="-122"/>
              <a:ea typeface="仿宋" panose="02010609060101010101" charset="-122"/>
            </a:endParaRPr>
          </a:p>
        </p:txBody>
      </p:sp>
      <p:pic>
        <p:nvPicPr>
          <p:cNvPr id="11" name="图片 7" descr="IMG_256"/>
          <p:cNvPicPr>
            <a:picLocks noChangeAspect="1"/>
          </p:cNvPicPr>
          <p:nvPr/>
        </p:nvPicPr>
        <p:blipFill>
          <a:blip r:embed="rId2"/>
          <a:stretch>
            <a:fillRect/>
          </a:stretch>
        </p:blipFill>
        <p:spPr>
          <a:xfrm>
            <a:off x="8469630" y="1831975"/>
            <a:ext cx="3359150" cy="4755515"/>
          </a:xfrm>
          <a:prstGeom prst="rect">
            <a:avLst/>
          </a:prstGeom>
          <a:noFill/>
          <a:ln w="9525">
            <a:noFill/>
          </a:ln>
        </p:spPr>
      </p:pic>
    </p:spTree>
  </p:cSld>
  <p:clrMapOvr>
    <a:masterClrMapping/>
  </p:clrMapOvr>
  <p:timing>
    <p:tnLst>
      <p:par>
        <p:cTn id="1" dur="indefinite" restart="never" nodeType="tmRoot"/>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开展安全教育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交通安全</a:t>
            </a:r>
            <a:endParaRPr lang="zh-CN" altLang="en-US" sz="2800" b="1">
              <a:solidFill>
                <a:schemeClr val="bg1"/>
              </a:solidFill>
            </a:endParaRPr>
          </a:p>
        </p:txBody>
      </p:sp>
      <p:sp>
        <p:nvSpPr>
          <p:cNvPr id="3" name="标题 1"/>
          <p:cNvSpPr txBox="1"/>
          <p:nvPr/>
        </p:nvSpPr>
        <p:spPr>
          <a:xfrm>
            <a:off x="982980" y="1831975"/>
            <a:ext cx="10614025" cy="492252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尽可能不要在</a:t>
            </a:r>
            <a:r>
              <a:rPr lang="zh-CN" altLang="en-US" sz="2400" dirty="0">
                <a:solidFill>
                  <a:srgbClr val="C00000"/>
                </a:solidFill>
                <a:latin typeface="仿宋" panose="02010609060101010101" charset="-122"/>
                <a:ea typeface="仿宋" panose="02010609060101010101" charset="-122"/>
              </a:rPr>
              <a:t>拥堵时段</a:t>
            </a:r>
            <a:r>
              <a:rPr lang="zh-CN" altLang="en-US" sz="2400" dirty="0">
                <a:latin typeface="仿宋" panose="02010609060101010101" charset="-122"/>
                <a:ea typeface="仿宋" panose="02010609060101010101" charset="-122"/>
              </a:rPr>
              <a:t>驾驶电动车在校道疾驰！</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在道路上骑车保持精神集中，不要左顾右盼，</a:t>
            </a:r>
            <a:r>
              <a:rPr lang="zh-CN" altLang="en-US" sz="2400" dirty="0">
                <a:solidFill>
                  <a:srgbClr val="C00000"/>
                </a:solidFill>
                <a:latin typeface="仿宋" panose="02010609060101010101" charset="-122"/>
                <a:ea typeface="仿宋" panose="02010609060101010101" charset="-122"/>
              </a:rPr>
              <a:t>切忌耳机音量过大</a:t>
            </a:r>
            <a:r>
              <a:rPr lang="zh-CN" altLang="en-US" sz="2400" dirty="0">
                <a:latin typeface="仿宋" panose="02010609060101010101" charset="-122"/>
                <a:ea typeface="仿宋" panose="02010609060101010101" charset="-122"/>
              </a:rPr>
              <a:t>！</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骑车的同学不要单手或者松把等</a:t>
            </a:r>
            <a:r>
              <a:rPr lang="zh-CN" altLang="en-US" sz="2400" dirty="0">
                <a:solidFill>
                  <a:srgbClr val="C00000"/>
                </a:solidFill>
                <a:latin typeface="仿宋" panose="02010609060101010101" charset="-122"/>
                <a:ea typeface="仿宋" panose="02010609060101010101" charset="-122"/>
              </a:rPr>
              <a:t>危险动作</a:t>
            </a:r>
            <a:r>
              <a:rPr lang="zh-CN" altLang="en-US" sz="2400" dirty="0">
                <a:latin typeface="仿宋" panose="02010609060101010101" charset="-122"/>
                <a:ea typeface="仿宋" panose="02010609060101010101" charset="-122"/>
              </a:rPr>
              <a:t>！</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避免结伴成群并排骑车，骑车时</a:t>
            </a:r>
            <a:r>
              <a:rPr lang="zh-CN" altLang="en-US" sz="2400" dirty="0">
                <a:solidFill>
                  <a:srgbClr val="C00000"/>
                </a:solidFill>
                <a:latin typeface="仿宋" panose="02010609060101010101" charset="-122"/>
                <a:ea typeface="仿宋" panose="02010609060101010101" charset="-122"/>
              </a:rPr>
              <a:t>不应该与同伴相互嬉戏</a:t>
            </a:r>
            <a:r>
              <a:rPr lang="zh-CN" altLang="en-US" sz="2400" dirty="0">
                <a:latin typeface="仿宋" panose="02010609060101010101" charset="-122"/>
                <a:ea typeface="仿宋" panose="02010609060101010101" charset="-122"/>
              </a:rPr>
              <a:t>！</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骑车转弯时，应该</a:t>
            </a:r>
            <a:r>
              <a:rPr lang="zh-CN" altLang="en-US" sz="2400" dirty="0">
                <a:solidFill>
                  <a:srgbClr val="C00000"/>
                </a:solidFill>
                <a:latin typeface="仿宋" panose="02010609060101010101" charset="-122"/>
                <a:ea typeface="仿宋" panose="02010609060101010101" charset="-122"/>
              </a:rPr>
              <a:t>减速慢行</a:t>
            </a:r>
            <a:r>
              <a:rPr lang="zh-CN" altLang="en-US" sz="2400" dirty="0">
                <a:latin typeface="仿宋" panose="02010609060101010101" charset="-122"/>
                <a:ea typeface="仿宋" panose="02010609060101010101" charset="-122"/>
              </a:rPr>
              <a:t>，有必要时按铃。</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不管是下雨天还是大晴天，</a:t>
            </a:r>
            <a:r>
              <a:rPr lang="zh-CN" altLang="en-US" sz="2400" dirty="0">
                <a:solidFill>
                  <a:srgbClr val="C00000"/>
                </a:solidFill>
                <a:latin typeface="仿宋" panose="02010609060101010101" charset="-122"/>
                <a:ea typeface="仿宋" panose="02010609060101010101" charset="-122"/>
              </a:rPr>
              <a:t>骑车不要撑伞</a:t>
            </a:r>
            <a:r>
              <a:rPr lang="zh-CN" altLang="en-US" sz="2400" dirty="0">
                <a:latin typeface="仿宋" panose="02010609060101010101" charset="-122"/>
                <a:ea typeface="仿宋" panose="02010609060101010101" charset="-122"/>
              </a:rPr>
              <a:t>，风大的时候伞容易挡住视线。</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solidFill>
                  <a:srgbClr val="C00000"/>
                </a:solidFill>
                <a:latin typeface="仿宋" panose="02010609060101010101" charset="-122"/>
                <a:ea typeface="仿宋" panose="02010609060101010101" charset="-122"/>
              </a:rPr>
              <a:t>步行的同学尽量靠边走</a:t>
            </a:r>
            <a:r>
              <a:rPr lang="zh-CN" altLang="en-US" sz="2400" dirty="0">
                <a:latin typeface="仿宋" panose="02010609060101010101" charset="-122"/>
                <a:ea typeface="仿宋" panose="02010609060101010101" charset="-122"/>
              </a:rPr>
              <a:t>，遵守交通规则。</a:t>
            </a:r>
            <a:endParaRPr lang="zh-CN" altLang="en-US" sz="2400" dirty="0">
              <a:latin typeface="仿宋" panose="02010609060101010101" charset="-122"/>
              <a:ea typeface="仿宋" panose="02010609060101010101" charset="-122"/>
            </a:endParaRPr>
          </a:p>
          <a:p>
            <a:pPr marL="342900" indent="-342900" algn="l">
              <a:lnSpc>
                <a:spcPct val="150000"/>
              </a:lnSpc>
              <a:buFont typeface="Wingdings" panose="05000000000000000000" charset="0"/>
              <a:buChar char="Ø"/>
            </a:pPr>
            <a:r>
              <a:rPr lang="zh-CN" altLang="en-US" sz="2400" dirty="0">
                <a:latin typeface="仿宋" panose="02010609060101010101" charset="-122"/>
                <a:ea typeface="仿宋" panose="02010609060101010101" charset="-122"/>
              </a:rPr>
              <a:t>万一相撞请尽量第一时间让自己的</a:t>
            </a:r>
            <a:r>
              <a:rPr lang="zh-CN" altLang="en-US" sz="2400" dirty="0">
                <a:solidFill>
                  <a:srgbClr val="C00000"/>
                </a:solidFill>
                <a:latin typeface="仿宋" panose="02010609060101010101" charset="-122"/>
                <a:ea typeface="仿宋" panose="02010609060101010101" charset="-122"/>
              </a:rPr>
              <a:t>双手护住头部</a:t>
            </a:r>
            <a:r>
              <a:rPr lang="zh-CN" altLang="en-US" sz="2400" dirty="0">
                <a:latin typeface="仿宋" panose="02010609060101010101" charset="-122"/>
                <a:ea typeface="仿宋" panose="02010609060101010101" charset="-122"/>
              </a:rPr>
              <a:t>，让自己</a:t>
            </a:r>
            <a:r>
              <a:rPr lang="zh-CN" altLang="en-US" sz="2400" dirty="0">
                <a:solidFill>
                  <a:srgbClr val="C00000"/>
                </a:solidFill>
                <a:latin typeface="仿宋" panose="02010609060101010101" charset="-122"/>
                <a:ea typeface="仿宋" panose="02010609060101010101" charset="-122"/>
              </a:rPr>
              <a:t>保持平躺</a:t>
            </a:r>
            <a:r>
              <a:rPr lang="zh-CN" altLang="en-US" sz="2400" dirty="0">
                <a:latin typeface="仿宋" panose="02010609060101010101" charset="-122"/>
                <a:ea typeface="仿宋" panose="02010609060101010101" charset="-122"/>
              </a:rPr>
              <a:t>的状态等待救护！</a:t>
            </a:r>
            <a:endParaRPr lang="zh-CN" altLang="en-US" sz="2400" dirty="0">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开展安全教育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国家安全</a:t>
            </a:r>
            <a:endParaRPr lang="zh-CN" altLang="en-US" sz="2800" b="1">
              <a:solidFill>
                <a:schemeClr val="bg1"/>
              </a:solidFill>
            </a:endParaRPr>
          </a:p>
        </p:txBody>
      </p:sp>
      <p:sp>
        <p:nvSpPr>
          <p:cNvPr id="10" name="文本框 9"/>
          <p:cNvSpPr txBox="1"/>
          <p:nvPr/>
        </p:nvSpPr>
        <p:spPr>
          <a:xfrm>
            <a:off x="323215" y="2175510"/>
            <a:ext cx="6927850" cy="4335780"/>
          </a:xfrm>
          <a:prstGeom prst="rect">
            <a:avLst/>
          </a:prstGeom>
        </p:spPr>
        <p:txBody>
          <a:bodyPr wrap="square">
            <a:noAutofit/>
          </a:bodyPr>
          <a:p>
            <a:pPr marL="0" indent="407670" algn="just" defTabSz="266700">
              <a:spcBef>
                <a:spcPct val="0"/>
              </a:spcBef>
              <a:spcAft>
                <a:spcPct val="0"/>
              </a:spcAft>
            </a:pPr>
            <a:r>
              <a:rPr lang="zh-CN" altLang="en-US" sz="2400" b="1">
                <a:latin typeface="仿宋" panose="02010609060101010101" charset="-122"/>
                <a:ea typeface="仿宋" panose="02010609060101010101" charset="-122"/>
              </a:rPr>
              <a:t>案例：</a:t>
            </a:r>
            <a:r>
              <a:rPr lang="en-US" altLang="zh-CN" sz="2400">
                <a:latin typeface="仿宋" panose="02010609060101010101" charset="-122"/>
                <a:ea typeface="仿宋" panose="02010609060101010101" charset="-122"/>
              </a:rPr>
              <a:t>2025</a:t>
            </a:r>
            <a:r>
              <a:rPr lang="zh-CN" altLang="en-US" sz="2400">
                <a:latin typeface="仿宋" panose="02010609060101010101" charset="-122"/>
                <a:ea typeface="仿宋" panose="02010609060101010101" charset="-122"/>
              </a:rPr>
              <a:t>年</a:t>
            </a:r>
            <a:r>
              <a:rPr lang="en-US" altLang="zh-CN" sz="2400">
                <a:latin typeface="仿宋" panose="02010609060101010101" charset="-122"/>
                <a:ea typeface="仿宋" panose="02010609060101010101" charset="-122"/>
              </a:rPr>
              <a:t>2</a:t>
            </a:r>
            <a:r>
              <a:rPr lang="zh-CN" altLang="en-US" sz="2400">
                <a:latin typeface="仿宋" panose="02010609060101010101" charset="-122"/>
                <a:ea typeface="仿宋" panose="02010609060101010101" charset="-122"/>
              </a:rPr>
              <a:t>月</a:t>
            </a:r>
            <a:r>
              <a:rPr lang="en-US" altLang="zh-CN" sz="2400">
                <a:latin typeface="仿宋" panose="02010609060101010101" charset="-122"/>
                <a:ea typeface="仿宋" panose="02010609060101010101" charset="-122"/>
              </a:rPr>
              <a:t>19</a:t>
            </a:r>
            <a:r>
              <a:rPr lang="zh-CN" altLang="en-US" sz="2400">
                <a:latin typeface="仿宋" panose="02010609060101010101" charset="-122"/>
                <a:ea typeface="仿宋" panose="02010609060101010101" charset="-122"/>
              </a:rPr>
              <a:t>日，国家安全部微信公众号发布一则文章，称境内某知名企业的内部文件外泄，文件内容涉及我核心利益。</a:t>
            </a:r>
            <a:endParaRPr lang="zh-CN" altLang="en-US" sz="2400">
              <a:latin typeface="仿宋" panose="02010609060101010101" charset="-122"/>
              <a:ea typeface="仿宋" panose="02010609060101010101" charset="-122"/>
            </a:endParaRPr>
          </a:p>
          <a:p>
            <a:pPr marL="0" indent="407670" algn="just" defTabSz="266700">
              <a:spcBef>
                <a:spcPct val="0"/>
              </a:spcBef>
              <a:spcAft>
                <a:spcPct val="0"/>
              </a:spcAft>
            </a:pPr>
            <a:r>
              <a:rPr lang="zh-CN" altLang="en-US" sz="2400">
                <a:latin typeface="仿宋" panose="02010609060101010101" charset="-122"/>
                <a:ea typeface="仿宋" panose="02010609060101010101" charset="-122"/>
              </a:rPr>
              <a:t>相关证据指向了运维人员欧某，但欧某似乎预见要“东窗事发”，主动辞职，去向不明。经多地国家安全机关密切配合，迅速锁定欧某远在千里之外的落脚点，并固定了其从事间谍活动的证据。</a:t>
            </a:r>
            <a:endParaRPr lang="zh-CN" altLang="en-US" sz="2400">
              <a:latin typeface="仿宋" panose="02010609060101010101" charset="-122"/>
              <a:ea typeface="仿宋" panose="02010609060101010101" charset="-122"/>
            </a:endParaRPr>
          </a:p>
          <a:p>
            <a:pPr marL="0" indent="407670" algn="just" defTabSz="266700">
              <a:spcBef>
                <a:spcPct val="0"/>
              </a:spcBef>
              <a:spcAft>
                <a:spcPct val="0"/>
              </a:spcAft>
            </a:pPr>
            <a:r>
              <a:rPr lang="zh-CN" altLang="en-US" sz="2400">
                <a:latin typeface="仿宋" panose="02010609060101010101" charset="-122"/>
                <a:ea typeface="仿宋" panose="02010609060101010101" charset="-122"/>
              </a:rPr>
              <a:t>欧某交代，境外间谍情报机关人员以“问路”为由，与其攀拉搭识，熟识后，称愿意提供可观的报酬换取欧某服务企业的情报。面对金钱的诱惑，欧某选择了听从。</a:t>
            </a:r>
            <a:endParaRPr lang="zh-CN" altLang="en-US" sz="2400">
              <a:latin typeface="仿宋" panose="02010609060101010101" charset="-122"/>
              <a:ea typeface="仿宋" panose="02010609060101010101" charset="-122"/>
            </a:endParaRPr>
          </a:p>
          <a:p>
            <a:pPr marL="0" indent="407670" algn="just" defTabSz="266700">
              <a:spcBef>
                <a:spcPct val="0"/>
              </a:spcBef>
              <a:spcAft>
                <a:spcPct val="0"/>
              </a:spcAft>
            </a:pPr>
            <a:r>
              <a:rPr lang="zh-CN" altLang="en-US" sz="2400">
                <a:latin typeface="仿宋" panose="02010609060101010101" charset="-122"/>
                <a:ea typeface="仿宋" panose="02010609060101010101" charset="-122"/>
              </a:rPr>
              <a:t>等待欧某的是法律的严惩。</a:t>
            </a:r>
            <a:endParaRPr lang="zh-CN" altLang="en-US" sz="2400" b="1">
              <a:latin typeface="仿宋" panose="02010609060101010101" charset="-122"/>
              <a:ea typeface="仿宋" panose="02010609060101010101" charset="-122"/>
            </a:endParaRPr>
          </a:p>
          <a:p>
            <a:pPr marL="0" indent="407670" algn="just" defTabSz="266700">
              <a:spcBef>
                <a:spcPct val="0"/>
              </a:spcBef>
              <a:spcAft>
                <a:spcPct val="0"/>
              </a:spcAft>
            </a:pPr>
            <a:endParaRPr lang="zh-CN" altLang="en-US" sz="2400" b="1">
              <a:latin typeface="仿宋" panose="02010609060101010101" charset="-122"/>
              <a:ea typeface="仿宋" panose="02010609060101010101" charset="-122"/>
            </a:endParaRPr>
          </a:p>
        </p:txBody>
      </p:sp>
      <p:sp>
        <p:nvSpPr>
          <p:cNvPr id="11" name="圆角矩形 10"/>
          <p:cNvSpPr/>
          <p:nvPr/>
        </p:nvSpPr>
        <p:spPr>
          <a:xfrm>
            <a:off x="7436485" y="2131695"/>
            <a:ext cx="4446905" cy="413131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407670" algn="just" defTabSz="266700">
              <a:spcBef>
                <a:spcPct val="0"/>
              </a:spcBef>
              <a:spcAft>
                <a:spcPct val="0"/>
              </a:spcAft>
            </a:pPr>
            <a:r>
              <a:rPr lang="zh-CN" altLang="en-US" sz="2400">
                <a:latin typeface="仿宋" panose="02010609060101010101" charset="-122"/>
                <a:ea typeface="仿宋" panose="02010609060101010101" charset="-122"/>
                <a:sym typeface="+mn-ea"/>
              </a:rPr>
              <a:t>公民和组织应当依法履行维护国家安全义务，共同筑牢国家安全人民防线。广大人民群众如发现可疑线索，可通过</a:t>
            </a:r>
            <a:r>
              <a:rPr lang="en-US" altLang="zh-CN" sz="2400">
                <a:latin typeface="仿宋" panose="02010609060101010101" charset="-122"/>
                <a:ea typeface="仿宋" panose="02010609060101010101" charset="-122"/>
                <a:sym typeface="+mn-ea"/>
              </a:rPr>
              <a:t>12339</a:t>
            </a:r>
            <a:r>
              <a:rPr lang="zh-CN" altLang="en-US" sz="2400">
                <a:latin typeface="仿宋" panose="02010609060101010101" charset="-122"/>
                <a:ea typeface="仿宋" panose="02010609060101010101" charset="-122"/>
                <a:sym typeface="+mn-ea"/>
              </a:rPr>
              <a:t>国家安全机关举报受理电话、网络举报平台（</a:t>
            </a:r>
            <a:r>
              <a:rPr lang="en-US" altLang="zh-CN" sz="2400">
                <a:latin typeface="仿宋" panose="02010609060101010101" charset="-122"/>
                <a:ea typeface="仿宋" panose="02010609060101010101" charset="-122"/>
                <a:sym typeface="+mn-ea"/>
              </a:rPr>
              <a:t>www.12339.gov.cn</a:t>
            </a:r>
            <a:r>
              <a:rPr lang="zh-CN" altLang="en-US" sz="2400">
                <a:latin typeface="仿宋" panose="02010609060101010101" charset="-122"/>
                <a:ea typeface="仿宋" panose="02010609060101010101" charset="-122"/>
                <a:sym typeface="+mn-ea"/>
              </a:rPr>
              <a:t>）、国家安全部微信公众号举报受理渠道或者直接向当地国家安全机关进行举报。</a:t>
            </a:r>
            <a:endParaRPr lang="zh-CN" altLang="en-US" sz="2400"/>
          </a:p>
        </p:txBody>
      </p:sp>
    </p:spTree>
  </p:cSld>
  <p:clrMapOvr>
    <a:masterClrMapping/>
  </p:clrMapOvr>
  <p:timing>
    <p:tnLst>
      <p:par>
        <p:cTn id="1" dur="indefinite" restart="never" nodeType="tmRoot"/>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pic17.nipic.com/20111025/7797199_145732330120_2.jpg"/>
          <p:cNvPicPr>
            <a:picLocks noChangeAspect="1" noChangeArrowheads="1"/>
          </p:cNvPicPr>
          <p:nvPr/>
        </p:nvPicPr>
        <p:blipFill rotWithShape="1">
          <a:blip r:embed="rId1" cstate="print">
            <a:alphaModFix amt="60000"/>
          </a:blip>
          <a:srcRect b="-3259"/>
          <a:stretch>
            <a:fillRect/>
          </a:stretch>
        </p:blipFill>
        <p:spPr bwMode="auto">
          <a:xfrm>
            <a:off x="0" y="3429000"/>
            <a:ext cx="12192000" cy="351091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1"/>
          <p:cNvSpPr txBox="1">
            <a:spLocks noChangeArrowheads="1"/>
          </p:cNvSpPr>
          <p:nvPr/>
        </p:nvSpPr>
        <p:spPr bwMode="auto">
          <a:xfrm>
            <a:off x="3359785" y="6243955"/>
            <a:ext cx="5440045" cy="438150"/>
          </a:xfrm>
          <a:prstGeom prst="rect">
            <a:avLst/>
          </a:prstGeom>
          <a:noFill/>
          <a:ln w="9525">
            <a:noFill/>
            <a:miter lim="800000"/>
          </a:ln>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2025.9</a:t>
            </a:r>
            <a:r>
              <a:rPr kumimoji="0" lang="zh-CN" altLang="en-US" sz="2000" i="0" u="none" strike="noStrike" kern="1200" cap="none" spc="0" normalizeH="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rPr>
              <a:t> </a:t>
            </a:r>
            <a:endParaRPr kumimoji="0" lang="zh-CN" altLang="en-US" sz="2000" i="0"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cs typeface="方正兰亭粗黑_GBK" panose="02000000000000000000" charset="-122"/>
            </a:endParaRPr>
          </a:p>
        </p:txBody>
      </p:sp>
      <p:sp>
        <p:nvSpPr>
          <p:cNvPr id="11" name="TextBox 3"/>
          <p:cNvSpPr txBox="1"/>
          <p:nvPr/>
        </p:nvSpPr>
        <p:spPr>
          <a:xfrm>
            <a:off x="875358" y="1273622"/>
            <a:ext cx="10657184" cy="829945"/>
          </a:xfrm>
          <a:prstGeom prst="rect">
            <a:avLst/>
          </a:prstGeom>
          <a:noFill/>
        </p:spPr>
        <p:txBody>
          <a:bodyPr wrap="square">
            <a:spAutoFit/>
          </a:bodyPr>
          <a:lstStyle/>
          <a:p>
            <a:pPr lvl="0" algn="ctr" fontAlgn="auto">
              <a:spcBef>
                <a:spcPts val="600"/>
              </a:spcBef>
              <a:spcAft>
                <a:spcPts val="600"/>
              </a:spcAft>
              <a:defRPr/>
            </a:pPr>
            <a:r>
              <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rPr>
              <a:t>谢谢</a:t>
            </a:r>
            <a:endParaRPr lang="zh-CN" sz="4800" b="1" dirty="0">
              <a:solidFill>
                <a:srgbClr val="0070C0"/>
              </a:solidFill>
              <a:latin typeface="仿宋" panose="02010609060101010101" charset="-122"/>
              <a:ea typeface="仿宋" panose="02010609060101010101" charset="-122"/>
              <a:cs typeface="仿宋" panose="02010609060101010101" charset="-122"/>
              <a:sym typeface="华康行楷体 W5" panose="03000509000000000000" charset="-122"/>
            </a:endParaRPr>
          </a:p>
        </p:txBody>
      </p:sp>
      <p:pic>
        <p:nvPicPr>
          <p:cNvPr id="3" name="图片 2"/>
          <p:cNvPicPr>
            <a:picLocks noChangeAspect="1"/>
          </p:cNvPicPr>
          <p:nvPr/>
        </p:nvPicPr>
        <p:blipFill>
          <a:blip r:embed="rId2"/>
          <a:stretch>
            <a:fillRect/>
          </a:stretch>
        </p:blipFill>
        <p:spPr>
          <a:xfrm>
            <a:off x="571500" y="260985"/>
            <a:ext cx="2571750" cy="579755"/>
          </a:xfrm>
          <a:prstGeom prst="rect">
            <a:avLst/>
          </a:prstGeom>
        </p:spPr>
      </p:pic>
      <p:sp>
        <p:nvSpPr>
          <p:cNvPr id="6" name="矩形 5"/>
          <p:cNvSpPr/>
          <p:nvPr/>
        </p:nvSpPr>
        <p:spPr>
          <a:xfrm>
            <a:off x="1166778" y="2995622"/>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1166778" y="1227793"/>
            <a:ext cx="9501254"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par>
    </p:tnLst>
    <p:bldLst>
      <p:bldP spid="6"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sp>
        <p:nvSpPr>
          <p:cNvPr id="2" name="文本框 1"/>
          <p:cNvSpPr txBox="1"/>
          <p:nvPr/>
        </p:nvSpPr>
        <p:spPr>
          <a:xfrm>
            <a:off x="1508125" y="1673860"/>
            <a:ext cx="9238615" cy="3784600"/>
          </a:xfrm>
          <a:prstGeom prst="rect">
            <a:avLst/>
          </a:prstGeom>
          <a:noFill/>
        </p:spPr>
        <p:txBody>
          <a:bodyPr wrap="square" rtlCol="0">
            <a:spAutoFit/>
          </a:bodyPr>
          <a:p>
            <a:pPr algn="ctr">
              <a:lnSpc>
                <a:spcPct val="150000"/>
              </a:lnSpc>
            </a:pPr>
            <a:r>
              <a:rPr lang="zh-CN" altLang="en-US" sz="4000">
                <a:latin typeface="黑体" panose="02010609060101010101" charset="-122"/>
                <a:ea typeface="黑体" panose="02010609060101010101" charset="-122"/>
                <a:cs typeface="黑体" panose="02010609060101010101" charset="-122"/>
              </a:rPr>
              <a:t>本</a:t>
            </a:r>
            <a:r>
              <a:rPr lang="en-US" altLang="zh-CN" sz="4000">
                <a:latin typeface="黑体" panose="02010609060101010101" charset="-122"/>
                <a:ea typeface="黑体" panose="02010609060101010101" charset="-122"/>
                <a:cs typeface="黑体" panose="02010609060101010101" charset="-122"/>
              </a:rPr>
              <a:t>PPT</a:t>
            </a:r>
            <a:r>
              <a:rPr lang="zh-CN" altLang="en-US" sz="4000">
                <a:latin typeface="黑体" panose="02010609060101010101" charset="-122"/>
                <a:ea typeface="黑体" panose="02010609060101010101" charset="-122"/>
                <a:cs typeface="黑体" panose="02010609060101010101" charset="-122"/>
              </a:rPr>
              <a:t>仅作参考</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更多详细信息请参照</a:t>
            </a:r>
            <a:r>
              <a:rPr lang="zh-CN" altLang="en-US" sz="4000">
                <a:solidFill>
                  <a:srgbClr val="FF0000"/>
                </a:solidFill>
                <a:latin typeface="黑体" panose="02010609060101010101" charset="-122"/>
                <a:ea typeface="黑体" panose="02010609060101010101" charset="-122"/>
                <a:cs typeface="黑体" panose="02010609060101010101" charset="-122"/>
              </a:rPr>
              <a:t>附件</a:t>
            </a:r>
            <a:r>
              <a:rPr lang="zh-CN" altLang="en-US" sz="4000">
                <a:latin typeface="黑体" panose="02010609060101010101" charset="-122"/>
                <a:ea typeface="黑体" panose="02010609060101010101" charset="-122"/>
                <a:cs typeface="黑体" panose="02010609060101010101" charset="-122"/>
              </a:rPr>
              <a:t>中的</a:t>
            </a:r>
            <a:r>
              <a:rPr lang="zh-CN" altLang="en-US" sz="4000">
                <a:solidFill>
                  <a:srgbClr val="FF0000"/>
                </a:solidFill>
                <a:latin typeface="黑体" panose="02010609060101010101" charset="-122"/>
                <a:ea typeface="黑体" panose="02010609060101010101" charset="-122"/>
                <a:cs typeface="黑体" panose="02010609060101010101" charset="-122"/>
              </a:rPr>
              <a:t>相关素材</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各班可结合</a:t>
            </a:r>
            <a:r>
              <a:rPr lang="zh-CN" altLang="en-US" sz="4000">
                <a:solidFill>
                  <a:srgbClr val="FF0000"/>
                </a:solidFill>
                <a:latin typeface="黑体" panose="02010609060101010101" charset="-122"/>
                <a:ea typeface="黑体" panose="02010609060101010101" charset="-122"/>
                <a:cs typeface="黑体" panose="02010609060101010101" charset="-122"/>
              </a:rPr>
              <a:t>班级实际需要</a:t>
            </a:r>
            <a:endParaRPr lang="zh-CN" altLang="en-US" sz="4000">
              <a:latin typeface="黑体" panose="02010609060101010101" charset="-122"/>
              <a:ea typeface="黑体" panose="02010609060101010101" charset="-122"/>
              <a:cs typeface="黑体" panose="02010609060101010101" charset="-122"/>
            </a:endParaRPr>
          </a:p>
          <a:p>
            <a:pPr algn="ctr">
              <a:lnSpc>
                <a:spcPct val="150000"/>
              </a:lnSpc>
            </a:pPr>
            <a:r>
              <a:rPr lang="zh-CN" altLang="en-US" sz="4000">
                <a:latin typeface="黑体" panose="02010609060101010101" charset="-122"/>
                <a:ea typeface="黑体" panose="02010609060101010101" charset="-122"/>
                <a:cs typeface="黑体" panose="02010609060101010101" charset="-122"/>
              </a:rPr>
              <a:t>对</a:t>
            </a:r>
            <a:r>
              <a:rPr lang="en-US" altLang="zh-CN" sz="4000">
                <a:latin typeface="黑体" panose="02010609060101010101" charset="-122"/>
                <a:ea typeface="黑体" panose="02010609060101010101" charset="-122"/>
                <a:cs typeface="黑体" panose="02010609060101010101" charset="-122"/>
              </a:rPr>
              <a:t>PPT</a:t>
            </a:r>
            <a:r>
              <a:rPr lang="zh-CN" altLang="en-US" sz="4000">
                <a:latin typeface="黑体" panose="02010609060101010101" charset="-122"/>
                <a:ea typeface="黑体" panose="02010609060101010101" charset="-122"/>
                <a:cs typeface="黑体" panose="02010609060101010101" charset="-122"/>
              </a:rPr>
              <a:t>内容进行修改</a:t>
            </a:r>
            <a:endParaRPr lang="zh-CN" altLang="en-US" sz="4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5132705" y="1629410"/>
            <a:ext cx="1998980" cy="1986280"/>
            <a:chOff x="8234" y="2584"/>
            <a:chExt cx="3148" cy="3128"/>
          </a:xfrm>
        </p:grpSpPr>
        <p:sp>
          <p:nvSpPr>
            <p:cNvPr id="5" name="椭圆 4"/>
            <p:cNvSpPr/>
            <p:nvPr/>
          </p:nvSpPr>
          <p:spPr>
            <a:xfrm>
              <a:off x="8517" y="2853"/>
              <a:ext cx="2469" cy="2562"/>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8234" y="2584"/>
              <a:ext cx="3035" cy="3129"/>
            </a:xfrm>
            <a:prstGeom prst="ellipse">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8400" y="2725"/>
              <a:ext cx="518" cy="519"/>
            </a:xfrm>
            <a:prstGeom prst="ellipse">
              <a:avLst/>
            </a:prstGeom>
            <a:solidFill>
              <a:schemeClr val="accent1">
                <a:lumMod val="40000"/>
                <a:lumOff val="6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nvSpPr>
          <p:spPr>
            <a:xfrm>
              <a:off x="10864" y="4755"/>
              <a:ext cx="518" cy="519"/>
            </a:xfrm>
            <a:prstGeom prst="ellipse">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3" name="图片 12"/>
          <p:cNvPicPr>
            <a:picLocks noChangeAspect="1"/>
          </p:cNvPicPr>
          <p:nvPr/>
        </p:nvPicPr>
        <p:blipFill>
          <a:blip r:embed="rId1"/>
          <a:stretch>
            <a:fillRect/>
          </a:stretch>
        </p:blipFill>
        <p:spPr>
          <a:xfrm>
            <a:off x="571500" y="260985"/>
            <a:ext cx="2571750" cy="579755"/>
          </a:xfrm>
          <a:prstGeom prst="rect">
            <a:avLst/>
          </a:prstGeom>
        </p:spPr>
      </p:pic>
      <p:sp>
        <p:nvSpPr>
          <p:cNvPr id="15" name="文本框 14"/>
          <p:cNvSpPr txBox="1"/>
          <p:nvPr/>
        </p:nvSpPr>
        <p:spPr>
          <a:xfrm>
            <a:off x="5485130" y="2048510"/>
            <a:ext cx="1223010" cy="1106805"/>
          </a:xfrm>
          <a:prstGeom prst="rect">
            <a:avLst/>
          </a:prstGeom>
          <a:noFill/>
        </p:spPr>
        <p:txBody>
          <a:bodyPr wrap="square" rtlCol="0">
            <a:spAutoFit/>
          </a:bodyPr>
          <a:p>
            <a:r>
              <a:rPr lang="en-US" altLang="zh-CN" sz="6600" b="1">
                <a:solidFill>
                  <a:schemeClr val="bg1"/>
                </a:solidFill>
                <a:latin typeface="+mj-ea"/>
                <a:ea typeface="+mj-ea"/>
              </a:rPr>
              <a:t>01</a:t>
            </a:r>
            <a:endParaRPr lang="en-US" altLang="zh-CN" sz="6600" b="1">
              <a:solidFill>
                <a:schemeClr val="bg1"/>
              </a:solidFill>
              <a:latin typeface="+mj-ea"/>
              <a:ea typeface="+mj-ea"/>
            </a:endParaRPr>
          </a:p>
        </p:txBody>
      </p:sp>
      <p:grpSp>
        <p:nvGrpSpPr>
          <p:cNvPr id="18" name="组合 17"/>
          <p:cNvGrpSpPr/>
          <p:nvPr/>
        </p:nvGrpSpPr>
        <p:grpSpPr>
          <a:xfrm>
            <a:off x="2256155" y="3991610"/>
            <a:ext cx="7565390" cy="812800"/>
            <a:chOff x="3553" y="6286"/>
            <a:chExt cx="11914" cy="1280"/>
          </a:xfrm>
        </p:grpSpPr>
        <p:sp>
          <p:nvSpPr>
            <p:cNvPr id="17" name="圆角矩形 16"/>
            <p:cNvSpPr/>
            <p:nvPr/>
          </p:nvSpPr>
          <p:spPr>
            <a:xfrm>
              <a:off x="3553" y="6286"/>
              <a:ext cx="11914" cy="12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3669" y="6286"/>
              <a:ext cx="11798" cy="1210"/>
            </a:xfrm>
            <a:prstGeom prst="rect">
              <a:avLst/>
            </a:prstGeom>
          </p:spPr>
          <p:txBody>
            <a:bodyPr wrap="square">
              <a:spAutoFit/>
            </a:bodyPr>
            <a:p>
              <a:pPr marL="0" indent="0" algn="ctr" defTabSz="266700">
                <a:spcBef>
                  <a:spcPct val="0"/>
                </a:spcBef>
                <a:spcAft>
                  <a:spcPct val="0"/>
                </a:spcAft>
              </a:pPr>
              <a:r>
                <a:rPr kumimoji="1" lang="zh-CN" altLang="en-US" sz="4400" b="1" dirty="0">
                  <a:solidFill>
                    <a:schemeClr val="bg1"/>
                  </a:solidFill>
                  <a:latin typeface="微软雅黑" panose="020B0503020204020204" charset="-122"/>
                  <a:ea typeface="微软雅黑" panose="020B0503020204020204" charset="-122"/>
                  <a:cs typeface="+mn-ea"/>
                </a:rPr>
                <a:t>开展安全教育</a:t>
              </a:r>
              <a:endParaRPr kumimoji="1" lang="zh-CN" altLang="en-US" sz="4400" b="1" dirty="0">
                <a:solidFill>
                  <a:schemeClr val="bg1"/>
                </a:solidFill>
                <a:latin typeface="微软雅黑" panose="020B0503020204020204" charset="-122"/>
                <a:ea typeface="微软雅黑" panose="020B0503020204020204" charset="-122"/>
                <a:cs typeface="+mn-ea"/>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开展安全教育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endParaRPr lang="zh-CN" altLang="en-US" sz="2800" b="1">
              <a:solidFill>
                <a:schemeClr val="bg1"/>
              </a:solidFill>
            </a:endParaRPr>
          </a:p>
        </p:txBody>
      </p:sp>
      <p:grpSp>
        <p:nvGrpSpPr>
          <p:cNvPr id="9" name="组合 8"/>
          <p:cNvGrpSpPr/>
          <p:nvPr/>
        </p:nvGrpSpPr>
        <p:grpSpPr>
          <a:xfrm>
            <a:off x="3125470" y="2484120"/>
            <a:ext cx="5533390" cy="4133850"/>
            <a:chOff x="5294" y="3912"/>
            <a:chExt cx="8714" cy="6510"/>
          </a:xfrm>
        </p:grpSpPr>
        <p:sp>
          <p:nvSpPr>
            <p:cNvPr id="7" name="文本框 6"/>
            <p:cNvSpPr txBox="1"/>
            <p:nvPr/>
          </p:nvSpPr>
          <p:spPr>
            <a:xfrm>
              <a:off x="6078" y="3912"/>
              <a:ext cx="7930" cy="6510"/>
            </a:xfrm>
            <a:prstGeom prst="rect">
              <a:avLst/>
            </a:prstGeom>
            <a:noFill/>
          </p:spPr>
          <p:txBody>
            <a:bodyPr wrap="square" lIns="0" tIns="0" rIns="0" bIns="0">
              <a:spAutoFit/>
            </a:bodyPr>
            <a:lstStyle/>
            <a:p>
              <a:pPr algn="ctr">
                <a:lnSpc>
                  <a:spcPct val="120000"/>
                </a:lnSpc>
              </a:pPr>
              <a:r>
                <a:rPr lang="zh-CN" altLang="en-US" sz="3200" b="1" dirty="0">
                  <a:solidFill>
                    <a:srgbClr val="002060"/>
                  </a:solidFill>
                  <a:latin typeface="仿宋" panose="02010609060101010101" charset="-122"/>
                  <a:ea typeface="仿宋" panose="02010609060101010101" charset="-122"/>
                  <a:cs typeface="仿宋" panose="02010609060101010101" charset="-122"/>
                  <a:sym typeface="+mn-lt"/>
                </a:rPr>
                <a:t>北太平庄派出所报警电话</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r>
                <a:rPr lang="en-US" altLang="zh-CN" sz="3200" b="1" dirty="0">
                  <a:solidFill>
                    <a:srgbClr val="002060"/>
                  </a:solidFill>
                  <a:latin typeface="仿宋" panose="02010609060101010101" charset="-122"/>
                  <a:ea typeface="仿宋" panose="02010609060101010101" charset="-122"/>
                  <a:cs typeface="仿宋" panose="02010609060101010101" charset="-122"/>
                  <a:sym typeface="+mn-lt"/>
                </a:rPr>
                <a:t>82588100</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r>
                <a:rPr lang="en-US" altLang="zh-CN" sz="3200" b="1" dirty="0">
                  <a:solidFill>
                    <a:srgbClr val="002060"/>
                  </a:solidFill>
                  <a:latin typeface="仿宋" panose="02010609060101010101" charset="-122"/>
                  <a:ea typeface="仿宋" panose="02010609060101010101" charset="-122"/>
                  <a:cs typeface="仿宋" panose="02010609060101010101" charset="-122"/>
                  <a:sym typeface="+mn-lt"/>
                </a:rPr>
                <a:t>82588127</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r>
                <a:rPr lang="zh-CN" altLang="en-US" sz="3200" b="1" dirty="0">
                  <a:solidFill>
                    <a:srgbClr val="002060"/>
                  </a:solidFill>
                  <a:latin typeface="仿宋" panose="02010609060101010101" charset="-122"/>
                  <a:ea typeface="仿宋" panose="02010609060101010101" charset="-122"/>
                  <a:cs typeface="仿宋" panose="02010609060101010101" charset="-122"/>
                  <a:sym typeface="+mn-lt"/>
                </a:rPr>
                <a:t>保卫处</a:t>
              </a:r>
              <a:r>
                <a:rPr lang="en-US" altLang="zh-CN" sz="3200" b="1" dirty="0">
                  <a:solidFill>
                    <a:srgbClr val="002060"/>
                  </a:solidFill>
                  <a:latin typeface="仿宋" panose="02010609060101010101" charset="-122"/>
                  <a:ea typeface="仿宋" panose="02010609060101010101" charset="-122"/>
                  <a:cs typeface="仿宋" panose="02010609060101010101" charset="-122"/>
                  <a:sym typeface="+mn-lt"/>
                </a:rPr>
                <a:t>24</a:t>
              </a:r>
              <a:r>
                <a:rPr lang="zh-CN" altLang="en-US" sz="3200" b="1" dirty="0">
                  <a:solidFill>
                    <a:srgbClr val="002060"/>
                  </a:solidFill>
                  <a:latin typeface="仿宋" panose="02010609060101010101" charset="-122"/>
                  <a:ea typeface="仿宋" panose="02010609060101010101" charset="-122"/>
                  <a:cs typeface="仿宋" panose="02010609060101010101" charset="-122"/>
                  <a:sym typeface="+mn-lt"/>
                </a:rPr>
                <a:t>小时求助电话</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r>
                <a:rPr lang="en-US" altLang="zh-CN" sz="3200" b="1" dirty="0">
                  <a:solidFill>
                    <a:srgbClr val="002060"/>
                  </a:solidFill>
                  <a:latin typeface="仿宋" panose="02010609060101010101" charset="-122"/>
                  <a:ea typeface="仿宋" panose="02010609060101010101" charset="-122"/>
                  <a:cs typeface="仿宋" panose="02010609060101010101" charset="-122"/>
                  <a:sym typeface="+mn-lt"/>
                </a:rPr>
                <a:t>58806110</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r>
                <a:rPr lang="en-US" altLang="zh-CN" sz="3200" b="1" dirty="0">
                  <a:solidFill>
                    <a:srgbClr val="002060"/>
                  </a:solidFill>
                  <a:latin typeface="仿宋" panose="02010609060101010101" charset="-122"/>
                  <a:ea typeface="仿宋" panose="02010609060101010101" charset="-122"/>
                  <a:cs typeface="仿宋" panose="02010609060101010101" charset="-122"/>
                  <a:sym typeface="+mn-lt"/>
                </a:rPr>
                <a:t>58808045</a:t>
              </a: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a:p>
              <a:pPr algn="ctr">
                <a:lnSpc>
                  <a:spcPct val="120000"/>
                </a:lnSpc>
              </a:pPr>
              <a:endParaRPr lang="en-US" altLang="zh-CN" sz="3200" b="1" dirty="0">
                <a:solidFill>
                  <a:srgbClr val="002060"/>
                </a:solidFill>
                <a:latin typeface="仿宋" panose="02010609060101010101" charset="-122"/>
                <a:ea typeface="仿宋" panose="02010609060101010101" charset="-122"/>
                <a:cs typeface="仿宋" panose="02010609060101010101" charset="-122"/>
                <a:sym typeface="+mn-lt"/>
              </a:endParaRPr>
            </a:p>
          </p:txBody>
        </p:sp>
        <p:pic>
          <p:nvPicPr>
            <p:cNvPr id="8" name="图片 8"/>
            <p:cNvPicPr>
              <a:picLocks noChangeAspect="1"/>
            </p:cNvPicPr>
            <p:nvPr/>
          </p:nvPicPr>
          <p:blipFill>
            <a:blip r:embed="rId2"/>
            <a:stretch>
              <a:fillRect/>
            </a:stretch>
          </p:blipFill>
          <p:spPr>
            <a:xfrm>
              <a:off x="5294" y="3994"/>
              <a:ext cx="922" cy="931"/>
            </a:xfrm>
            <a:prstGeom prst="rect">
              <a:avLst/>
            </a:prstGeom>
            <a:noFill/>
            <a:ln w="9525">
              <a:noFill/>
            </a:ln>
          </p:spPr>
        </p:pic>
      </p:grpSp>
    </p:spTree>
  </p:cSld>
  <p:clrMapOvr>
    <a:masterClrMapping/>
  </p:clrMapOvr>
  <p:timing>
    <p:tnLst>
      <p:par>
        <p:cTn id="1" dur="indefinite" restart="never" nodeType="tmRoot"/>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安全</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宿舍</a:t>
            </a:r>
            <a:r>
              <a:rPr lang="zh-CN" altLang="en-US" sz="2800" b="1">
                <a:solidFill>
                  <a:schemeClr val="bg1"/>
                </a:solidFill>
              </a:rPr>
              <a:t>安全</a:t>
            </a:r>
            <a:endParaRPr lang="zh-CN" altLang="en-US" sz="2800" b="1">
              <a:solidFill>
                <a:schemeClr val="bg1"/>
              </a:solidFill>
            </a:endParaRPr>
          </a:p>
        </p:txBody>
      </p:sp>
      <p:sp>
        <p:nvSpPr>
          <p:cNvPr id="7" name="矩形 6"/>
          <p:cNvSpPr/>
          <p:nvPr/>
        </p:nvSpPr>
        <p:spPr>
          <a:xfrm>
            <a:off x="570687" y="2006681"/>
            <a:ext cx="5261108" cy="4399915"/>
          </a:xfrm>
          <a:prstGeom prst="rect">
            <a:avLst/>
          </a:prstGeom>
        </p:spPr>
        <p:txBody>
          <a:bodyPr wrap="square">
            <a:spAutoFit/>
          </a:bodyPr>
          <a:p>
            <a:pPr>
              <a:lnSpc>
                <a:spcPct val="200000"/>
              </a:lnSpc>
            </a:pPr>
            <a:r>
              <a:rPr lang="zh-CN" altLang="en-US" sz="2000" b="1" dirty="0">
                <a:latin typeface="仿宋" panose="02010609060101010101" charset="-122"/>
                <a:ea typeface="仿宋" panose="02010609060101010101" charset="-122"/>
                <a:cs typeface="仿宋" panose="02010609060101010101" charset="-122"/>
              </a:rPr>
              <a:t>常见的宿舍安全隐患：</a:t>
            </a:r>
            <a:endParaRPr lang="en-US" altLang="zh-CN" sz="2000" b="1" dirty="0">
              <a:latin typeface="仿宋" panose="02010609060101010101" charset="-122"/>
              <a:ea typeface="仿宋" panose="02010609060101010101" charset="-122"/>
              <a:cs typeface="仿宋" panose="02010609060101010101" charset="-122"/>
            </a:endParaRPr>
          </a:p>
          <a:p>
            <a:pPr>
              <a:lnSpc>
                <a:spcPct val="200000"/>
              </a:lnSpc>
            </a:pPr>
            <a:r>
              <a:rPr lang="en-US" altLang="zh-CN" sz="2000" dirty="0">
                <a:latin typeface="仿宋" panose="02010609060101010101" charset="-122"/>
                <a:ea typeface="仿宋" panose="02010609060101010101" charset="-122"/>
                <a:cs typeface="仿宋" panose="02010609060101010101" charset="-122"/>
              </a:rPr>
              <a:t>1.</a:t>
            </a:r>
            <a:r>
              <a:rPr lang="zh-CN" altLang="en-US" sz="2000" dirty="0">
                <a:latin typeface="仿宋" panose="02010609060101010101" charset="-122"/>
                <a:ea typeface="仿宋" panose="02010609060101010101" charset="-122"/>
                <a:cs typeface="仿宋" panose="02010609060101010101" charset="-122"/>
              </a:rPr>
              <a:t>宿舍出现消防事故主要原因</a:t>
            </a:r>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抽烟；</a:t>
            </a:r>
            <a:endParaRPr lang="en-US" altLang="zh-CN" sz="2000" dirty="0">
              <a:latin typeface="仿宋" panose="02010609060101010101" charset="-122"/>
              <a:ea typeface="仿宋" panose="02010609060101010101" charset="-122"/>
              <a:cs typeface="仿宋" panose="02010609060101010101" charset="-122"/>
            </a:endParaRPr>
          </a:p>
          <a:p>
            <a:pPr>
              <a:lnSpc>
                <a:spcPct val="200000"/>
              </a:lnSpc>
            </a:pPr>
            <a:r>
              <a:rPr lang="en-US" altLang="zh-CN" sz="2000" dirty="0">
                <a:latin typeface="仿宋" panose="02010609060101010101" charset="-122"/>
                <a:ea typeface="仿宋" panose="02010609060101010101" charset="-122"/>
                <a:cs typeface="仿宋" panose="02010609060101010101" charset="-122"/>
              </a:rPr>
              <a:t>2.</a:t>
            </a:r>
            <a:r>
              <a:rPr lang="zh-CN" altLang="en-US" sz="2000" dirty="0">
                <a:latin typeface="仿宋" panose="02010609060101010101" charset="-122"/>
                <a:ea typeface="仿宋" panose="02010609060101010101" charset="-122"/>
                <a:cs typeface="仿宋" panose="02010609060101010101" charset="-122"/>
              </a:rPr>
              <a:t>使用违规电器（热得快、火锅机、电暖器、电磁炉、电饭煲、吹风机、酒精灯等）；</a:t>
            </a:r>
            <a:endParaRPr lang="en-US" altLang="zh-CN" sz="2000" dirty="0">
              <a:latin typeface="仿宋" panose="02010609060101010101" charset="-122"/>
              <a:ea typeface="仿宋" panose="02010609060101010101" charset="-122"/>
              <a:cs typeface="仿宋" panose="02010609060101010101" charset="-122"/>
            </a:endParaRPr>
          </a:p>
          <a:p>
            <a:pPr>
              <a:lnSpc>
                <a:spcPct val="200000"/>
              </a:lnSpc>
            </a:pPr>
            <a:r>
              <a:rPr lang="en-US" altLang="zh-CN" sz="2000" dirty="0">
                <a:latin typeface="仿宋" panose="02010609060101010101" charset="-122"/>
                <a:ea typeface="仿宋" panose="02010609060101010101" charset="-122"/>
                <a:cs typeface="仿宋" panose="02010609060101010101" charset="-122"/>
              </a:rPr>
              <a:t>3.</a:t>
            </a:r>
            <a:r>
              <a:rPr lang="zh-CN" altLang="en-US" sz="2000" dirty="0">
                <a:latin typeface="仿宋" panose="02010609060101010101" charset="-122"/>
                <a:ea typeface="仿宋" panose="02010609060101010101" charset="-122"/>
                <a:cs typeface="仿宋" panose="02010609060101010101" charset="-122"/>
              </a:rPr>
              <a:t>私拉乱接、堆放可燃物品、插线板超负荷使用等；</a:t>
            </a:r>
            <a:endParaRPr lang="en-US" altLang="zh-CN" sz="2000" dirty="0">
              <a:latin typeface="仿宋" panose="02010609060101010101" charset="-122"/>
              <a:ea typeface="仿宋" panose="02010609060101010101" charset="-122"/>
              <a:cs typeface="仿宋" panose="02010609060101010101" charset="-122"/>
            </a:endParaRPr>
          </a:p>
          <a:p>
            <a:pPr>
              <a:lnSpc>
                <a:spcPct val="200000"/>
              </a:lnSpc>
            </a:pPr>
            <a:r>
              <a:rPr lang="en-US" altLang="zh-CN" sz="2000" dirty="0">
                <a:latin typeface="仿宋" panose="02010609060101010101" charset="-122"/>
                <a:ea typeface="仿宋" panose="02010609060101010101" charset="-122"/>
                <a:cs typeface="仿宋" panose="02010609060101010101" charset="-122"/>
              </a:rPr>
              <a:t>4.</a:t>
            </a:r>
            <a:r>
              <a:rPr lang="zh-CN" altLang="en-US" sz="2000" dirty="0">
                <a:latin typeface="仿宋" panose="02010609060101010101" charset="-122"/>
                <a:ea typeface="仿宋" panose="02010609060101010101" charset="-122"/>
                <a:cs typeface="仿宋" panose="02010609060101010101" charset="-122"/>
              </a:rPr>
              <a:t>房间内对电动车电瓶进行充电。</a:t>
            </a:r>
            <a:endParaRPr lang="en-US" altLang="zh-CN" sz="2000" dirty="0">
              <a:latin typeface="仿宋" panose="02010609060101010101" charset="-122"/>
              <a:ea typeface="仿宋" panose="02010609060101010101" charset="-122"/>
              <a:cs typeface="仿宋" panose="02010609060101010101" charset="-122"/>
            </a:endParaRPr>
          </a:p>
        </p:txBody>
      </p:sp>
      <p:pic>
        <p:nvPicPr>
          <p:cNvPr id="15" name="Picture 4" descr="D:\安保工作文件\工作表格\2019年安全照片\mmexport15750155907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067631" y="1303050"/>
            <a:ext cx="2149764" cy="304985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119" t="8366" r="-1119" b="14709"/>
          <a:stretch>
            <a:fillRect/>
          </a:stretch>
        </p:blipFill>
        <p:spPr bwMode="auto">
          <a:xfrm>
            <a:off x="6467151" y="1302825"/>
            <a:ext cx="2149764" cy="304985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4" descr="C:\Users\ningyanbing\Desktop\宿舍照片\微信图片_2021060315133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07" t="15768" r="-1786" b="27925"/>
          <a:stretch>
            <a:fillRect/>
          </a:stretch>
        </p:blipFill>
        <p:spPr>
          <a:xfrm>
            <a:off x="6466516" y="4520803"/>
            <a:ext cx="2149764" cy="217833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15188" t="24729" r="81" b="16126"/>
          <a:stretch>
            <a:fillRect/>
          </a:stretch>
        </p:blipFill>
        <p:spPr bwMode="auto">
          <a:xfrm>
            <a:off x="9120336" y="4520384"/>
            <a:ext cx="2131020" cy="217833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5807968" y="1221771"/>
            <a:ext cx="5472608" cy="523220"/>
          </a:xfrm>
          <a:prstGeom prst="rect">
            <a:avLst/>
          </a:prstGeom>
        </p:spPr>
        <p:txBody>
          <a:bodyPr wrap="square">
            <a:spAutoFit/>
          </a:bodyPr>
          <a:lstStyle/>
          <a:p>
            <a:r>
              <a:rPr lang="zh-CN" altLang="en-US" sz="2800" b="1" dirty="0">
                <a:solidFill>
                  <a:srgbClr val="0067B4"/>
                </a:solidFill>
                <a:latin typeface="微软雅黑" panose="020B0503020204020204" charset="-122"/>
                <a:ea typeface="微软雅黑" panose="020B0503020204020204" charset="-122"/>
              </a:rPr>
              <a:t>清华大学紫荆公寓火灾纪实</a:t>
            </a:r>
            <a:endParaRPr lang="zh-CN" altLang="en-US" sz="2800" b="1" dirty="0">
              <a:solidFill>
                <a:srgbClr val="0067B4"/>
              </a:solidFill>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7118" y="1354079"/>
            <a:ext cx="3835405" cy="4786460"/>
          </a:xfrm>
          <a:prstGeom prst="rect">
            <a:avLst/>
          </a:prstGeom>
          <a:ln>
            <a:noFill/>
          </a:ln>
          <a:effectLst>
            <a:outerShdw blurRad="292100" dist="139700" dir="2700000" algn="tl" rotWithShape="0">
              <a:srgbClr val="333333">
                <a:alpha val="65000"/>
              </a:srgbClr>
            </a:outerShdw>
          </a:effectLst>
        </p:spPr>
      </p:pic>
      <p:sp>
        <p:nvSpPr>
          <p:cNvPr id="22" name="文本框 21"/>
          <p:cNvSpPr txBox="1"/>
          <p:nvPr/>
        </p:nvSpPr>
        <p:spPr>
          <a:xfrm>
            <a:off x="284942" y="6252888"/>
            <a:ext cx="3963665" cy="338554"/>
          </a:xfrm>
          <a:prstGeom prst="rect">
            <a:avLst/>
          </a:prstGeom>
          <a:noFill/>
        </p:spPr>
        <p:txBody>
          <a:bodyPr wrap="square" rtlCol="0">
            <a:spAutoFit/>
          </a:bodyPr>
          <a:lstStyle/>
          <a:p>
            <a:r>
              <a:rPr lang="zh-CN" altLang="en-US" sz="1600" dirty="0">
                <a:latin typeface="楷体" panose="02010609060101010101" pitchFamily="49" charset="-122"/>
                <a:ea typeface="楷体" panose="02010609060101010101" pitchFamily="49" charset="-122"/>
              </a:rPr>
              <a:t>紫荆公寓</a:t>
            </a:r>
            <a:r>
              <a:rPr lang="en-US" altLang="zh-CN" sz="1600" dirty="0">
                <a:latin typeface="楷体" panose="02010609060101010101" pitchFamily="49" charset="-122"/>
                <a:ea typeface="楷体" panose="02010609060101010101" pitchFamily="49" charset="-122"/>
              </a:rPr>
              <a:t>9</a:t>
            </a:r>
            <a:r>
              <a:rPr lang="zh-CN" altLang="en-US" sz="1600" dirty="0">
                <a:latin typeface="楷体" panose="02010609060101010101" pitchFamily="49" charset="-122"/>
                <a:ea typeface="楷体" panose="02010609060101010101" pitchFamily="49" charset="-122"/>
              </a:rPr>
              <a:t>号楼一层最外侧房间着火外景</a:t>
            </a:r>
            <a:endParaRPr lang="zh-CN" altLang="en-US" sz="1600" dirty="0">
              <a:latin typeface="楷体" panose="02010609060101010101" pitchFamily="49" charset="-122"/>
              <a:ea typeface="楷体" panose="02010609060101010101" pitchFamily="49" charset="-122"/>
            </a:endParaRPr>
          </a:p>
        </p:txBody>
      </p:sp>
      <p:pic>
        <p:nvPicPr>
          <p:cNvPr id="23" name="紫荆公寓宿舍火灾">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tretch>
            <a:fillRect/>
          </a:stretch>
        </p:blipFill>
        <p:spPr>
          <a:xfrm>
            <a:off x="4443390" y="2000956"/>
            <a:ext cx="7559072" cy="4251978"/>
          </a:xfrm>
          <a:prstGeom prst="rect">
            <a:avLst/>
          </a:prstGeom>
          <a:ln>
            <a:noFill/>
          </a:ln>
          <a:effectLst>
            <a:outerShdw blurRad="190500" algn="tl" rotWithShape="0">
              <a:srgbClr val="000000">
                <a:alpha val="70000"/>
              </a:srgbClr>
            </a:outerShdw>
          </a:effectLst>
        </p:spPr>
      </p:pic>
      <p:sp>
        <p:nvSpPr>
          <p:cNvPr id="24" name="文本框 23"/>
          <p:cNvSpPr txBox="1"/>
          <p:nvPr/>
        </p:nvSpPr>
        <p:spPr>
          <a:xfrm>
            <a:off x="4500865" y="6252888"/>
            <a:ext cx="7442853" cy="337185"/>
          </a:xfrm>
          <a:prstGeom prst="rect">
            <a:avLst/>
          </a:prstGeom>
          <a:noFill/>
        </p:spPr>
        <p:txBody>
          <a:bodyPr wrap="square" rtlCol="0">
            <a:spAutoFit/>
          </a:bodyPr>
          <a:lstStyle/>
          <a:p>
            <a:r>
              <a:rPr lang="en-US" altLang="zh-CN" sz="1600" dirty="0">
                <a:latin typeface="楷体" panose="02010609060101010101" pitchFamily="49" charset="-122"/>
                <a:ea typeface="楷体" panose="02010609060101010101" pitchFamily="49" charset="-122"/>
              </a:rPr>
              <a:t>2022</a:t>
            </a:r>
            <a:r>
              <a:rPr lang="zh-CN" altLang="en-US" sz="1600" dirty="0">
                <a:latin typeface="楷体" panose="02010609060101010101" pitchFamily="49" charset="-122"/>
                <a:ea typeface="楷体" panose="02010609060101010101" pitchFamily="49" charset="-122"/>
              </a:rPr>
              <a:t>年</a:t>
            </a:r>
            <a:r>
              <a:rPr lang="en-US" altLang="zh-CN" sz="1600" dirty="0">
                <a:latin typeface="楷体" panose="02010609060101010101" pitchFamily="49" charset="-122"/>
                <a:ea typeface="楷体" panose="02010609060101010101" pitchFamily="49" charset="-122"/>
              </a:rPr>
              <a:t>3</a:t>
            </a:r>
            <a:r>
              <a:rPr lang="zh-CN" altLang="en-US" sz="1600" dirty="0">
                <a:latin typeface="楷体" panose="02010609060101010101" pitchFamily="49" charset="-122"/>
                <a:ea typeface="楷体" panose="02010609060101010101" pitchFamily="49" charset="-122"/>
              </a:rPr>
              <a:t>月</a:t>
            </a:r>
            <a:r>
              <a:rPr lang="en-US" altLang="zh-CN" sz="1600" dirty="0">
                <a:latin typeface="楷体" panose="02010609060101010101" pitchFamily="49" charset="-122"/>
                <a:ea typeface="楷体" panose="02010609060101010101" pitchFamily="49" charset="-122"/>
              </a:rPr>
              <a:t>2</a:t>
            </a:r>
            <a:r>
              <a:rPr lang="zh-CN" altLang="en-US" sz="1600" dirty="0">
                <a:latin typeface="楷体" panose="02010609060101010101" pitchFamily="49" charset="-122"/>
                <a:ea typeface="楷体" panose="02010609060101010101" pitchFamily="49" charset="-122"/>
              </a:rPr>
              <a:t>日，清华大学紫荆公寓一房间发生火灾，一间宿舍烧</a:t>
            </a:r>
            <a:r>
              <a:rPr lang="zh-CN" altLang="en-US" sz="1600" dirty="0">
                <a:latin typeface="楷体" panose="02010609060101010101" pitchFamily="49" charset="-122"/>
                <a:ea typeface="楷体" panose="02010609060101010101" pitchFamily="49" charset="-122"/>
              </a:rPr>
              <a:t>得面目全非</a:t>
            </a:r>
            <a:r>
              <a:rPr lang="en-US" altLang="zh-CN" sz="1600" dirty="0">
                <a:latin typeface="楷体" panose="02010609060101010101" pitchFamily="49" charset="-122"/>
                <a:ea typeface="楷体" panose="02010609060101010101" pitchFamily="49" charset="-122"/>
              </a:rPr>
              <a:t>……</a:t>
            </a:r>
            <a:endParaRPr lang="zh-CN" altLang="en-US" sz="1600" dirty="0">
              <a:latin typeface="楷体" panose="02010609060101010101" pitchFamily="49" charset="-122"/>
              <a:ea typeface="楷体" panose="02010609060101010101" pitchFamily="49" charset="-122"/>
            </a:endParaRPr>
          </a:p>
        </p:txBody>
      </p:sp>
      <p:sp>
        <p:nvSpPr>
          <p:cNvPr id="3" name="标题 2"/>
          <p:cNvSpPr>
            <a:spLocks noGrp="1"/>
          </p:cNvSpPr>
          <p:nvPr>
            <p:ph type="title"/>
          </p:nvPr>
        </p:nvSpPr>
        <p:spPr>
          <a:xfrm>
            <a:off x="407740" y="22422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安全</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5"/>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video>
              <p:cMediaNode vol="80000">
                <p:cTn id="2" fill="hold" display="0">
                  <p:stCondLst>
                    <p:cond delay="indefinite"/>
                  </p:stCondLst>
                </p:cTn>
                <p:tgtEl>
                  <p:spTgt spid="23"/>
                </p:tgtEl>
              </p:cMediaNode>
            </p:video>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安全</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消防安全</a:t>
            </a:r>
            <a:endParaRPr lang="zh-CN" altLang="en-US" sz="2800" b="1">
              <a:solidFill>
                <a:schemeClr val="bg1"/>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68" y="1883782"/>
            <a:ext cx="4997887" cy="2449669"/>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368" y="4557446"/>
            <a:ext cx="5079959" cy="1303706"/>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7070" y="1038053"/>
            <a:ext cx="6371366" cy="342375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7070" y="4725144"/>
            <a:ext cx="6371366" cy="1723188"/>
          </a:xfrm>
          <a:prstGeom prst="rect">
            <a:avLst/>
          </a:prstGeom>
        </p:spPr>
      </p:pic>
    </p:spTree>
  </p:cSld>
  <p:clrMapOvr>
    <a:masterClrMapping/>
  </p:clrMapOvr>
  <p:timing>
    <p:tnLst>
      <p:par>
        <p:cTn id="1" dur="indefinite" restart="never" nodeType="tmRoot"/>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网络安全</a:t>
            </a:r>
            <a:endParaRPr lang="zh-CN" altLang="en-US" sz="2800" b="1">
              <a:solidFill>
                <a:schemeClr val="bg1"/>
              </a:solidFill>
            </a:endParaRPr>
          </a:p>
        </p:txBody>
      </p:sp>
      <p:pic>
        <p:nvPicPr>
          <p:cNvPr id="7" name="图片 6"/>
          <p:cNvPicPr>
            <a:picLocks noChangeAspect="1"/>
          </p:cNvPicPr>
          <p:nvPr/>
        </p:nvPicPr>
        <p:blipFill>
          <a:blip r:embed="rId2"/>
        </p:blipFill>
        <p:spPr>
          <a:xfrm>
            <a:off x="407670" y="2027555"/>
            <a:ext cx="2651760" cy="4641215"/>
          </a:xfrm>
          <a:prstGeom prst="rect">
            <a:avLst/>
          </a:prstGeom>
        </p:spPr>
      </p:pic>
      <p:pic>
        <p:nvPicPr>
          <p:cNvPr id="11" name="图片 10"/>
          <p:cNvPicPr/>
          <p:nvPr/>
        </p:nvPicPr>
        <p:blipFill>
          <a:blip r:embed="rId3"/>
        </p:blipFill>
        <p:spPr>
          <a:xfrm>
            <a:off x="3373120" y="2058670"/>
            <a:ext cx="2651760" cy="4610100"/>
          </a:xfrm>
          <a:prstGeom prst="rect">
            <a:avLst/>
          </a:prstGeom>
        </p:spPr>
      </p:pic>
      <p:pic>
        <p:nvPicPr>
          <p:cNvPr id="12" name="图片 11"/>
          <p:cNvPicPr/>
          <p:nvPr/>
        </p:nvPicPr>
        <p:blipFill>
          <a:blip r:embed="rId4"/>
        </p:blipFill>
        <p:spPr>
          <a:xfrm>
            <a:off x="6338570" y="2058670"/>
            <a:ext cx="2651760" cy="4610100"/>
          </a:xfrm>
          <a:prstGeom prst="rect">
            <a:avLst/>
          </a:prstGeom>
        </p:spPr>
      </p:pic>
      <p:pic>
        <p:nvPicPr>
          <p:cNvPr id="14" name="图片 13"/>
          <p:cNvPicPr/>
          <p:nvPr/>
        </p:nvPicPr>
        <p:blipFill>
          <a:blip r:embed="rId5"/>
        </p:blipFill>
        <p:spPr>
          <a:xfrm>
            <a:off x="9304020" y="2058670"/>
            <a:ext cx="2651760" cy="4610100"/>
          </a:xfrm>
          <a:prstGeom prst="rect">
            <a:avLst/>
          </a:prstGeom>
        </p:spPr>
      </p:pic>
      <p:sp>
        <p:nvSpPr>
          <p:cNvPr id="8" name="标题 1"/>
          <p:cNvSpPr>
            <a:spLocks noGrp="1"/>
          </p:cNvSpPr>
          <p:nvPr/>
        </p:nvSpPr>
        <p:spPr>
          <a:xfrm>
            <a:off x="407740" y="2610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a:lstStyle>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安全</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7740" y="261055"/>
            <a:ext cx="10969200" cy="705600"/>
          </a:xfrm>
        </p:spPr>
        <p:txBody>
          <a:bodyPr/>
          <a:p>
            <a:r>
              <a:rPr kumimoji="1" lang="zh-CN" altLang="en-US" sz="3200" b="1" spc="0" dirty="0">
                <a:solidFill>
                  <a:schemeClr val="tx1"/>
                </a:solidFill>
                <a:effectLst/>
                <a:latin typeface="微软雅黑" panose="020B0503020204020204" charset="-122"/>
                <a:ea typeface="微软雅黑" panose="020B0503020204020204" charset="-122"/>
                <a:cs typeface="+mn-ea"/>
              </a:rPr>
              <a:t>环节1：</a:t>
            </a:r>
            <a:r>
              <a:rPr kumimoji="1" lang="zh-CN" altLang="en-US" sz="3200" b="1" spc="0" dirty="0">
                <a:solidFill>
                  <a:schemeClr val="tx1"/>
                </a:solidFill>
                <a:effectLst/>
                <a:latin typeface="微软雅黑" panose="020B0503020204020204" charset="-122"/>
                <a:ea typeface="微软雅黑" panose="020B0503020204020204" charset="-122"/>
                <a:cs typeface="+mn-ea"/>
                <a:sym typeface="+mn-ea"/>
              </a:rPr>
              <a:t>开展安全教育</a:t>
            </a:r>
            <a:endParaRPr kumimoji="1" lang="zh-CN" altLang="en-US" sz="3200" b="1" spc="0" dirty="0">
              <a:solidFill>
                <a:schemeClr val="tx1"/>
              </a:solidFill>
              <a:effectLst/>
              <a:latin typeface="微软雅黑" panose="020B0503020204020204" charset="-122"/>
              <a:ea typeface="微软雅黑" panose="020B0503020204020204" charset="-122"/>
              <a:cs typeface="+mn-ea"/>
            </a:endParaRPr>
          </a:p>
        </p:txBody>
      </p:sp>
      <p:pic>
        <p:nvPicPr>
          <p:cNvPr id="13" name="图片 12"/>
          <p:cNvPicPr>
            <a:picLocks noChangeAspect="1"/>
          </p:cNvPicPr>
          <p:nvPr/>
        </p:nvPicPr>
        <p:blipFill>
          <a:blip r:embed="rId1"/>
          <a:stretch>
            <a:fillRect/>
          </a:stretch>
        </p:blipFill>
        <p:spPr>
          <a:xfrm>
            <a:off x="9132570" y="260985"/>
            <a:ext cx="2571750" cy="579755"/>
          </a:xfrm>
          <a:prstGeom prst="rect">
            <a:avLst/>
          </a:prstGeom>
        </p:spPr>
      </p:pic>
      <p:sp>
        <p:nvSpPr>
          <p:cNvPr id="4" name="矩形 3"/>
          <p:cNvSpPr/>
          <p:nvPr/>
        </p:nvSpPr>
        <p:spPr>
          <a:xfrm>
            <a:off x="635" y="1059180"/>
            <a:ext cx="12191365" cy="76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464820" y="1266190"/>
            <a:ext cx="4795520" cy="593725"/>
          </a:xfrm>
          <a:prstGeom prst="roundRect">
            <a:avLst/>
          </a:prstGeom>
        </p:spPr>
        <p:style>
          <a:lnRef idx="0">
            <a:srgbClr val="FFFFFF"/>
          </a:lnRef>
          <a:fillRef idx="2">
            <a:schemeClr val="accent1"/>
          </a:fillRef>
          <a:effectRef idx="1">
            <a:schemeClr val="accent1"/>
          </a:effectRef>
          <a:fontRef idx="minor">
            <a:schemeClr val="lt1"/>
          </a:fontRef>
        </p:style>
        <p:txBody>
          <a:bodyPr rtlCol="0" anchor="ctr"/>
          <a:p>
            <a:pPr algn="ctr"/>
            <a:endParaRPr lang="zh-CN" altLang="en-US"/>
          </a:p>
        </p:txBody>
      </p:sp>
      <p:sp>
        <p:nvSpPr>
          <p:cNvPr id="6" name="文本框 5"/>
          <p:cNvSpPr txBox="1"/>
          <p:nvPr/>
        </p:nvSpPr>
        <p:spPr>
          <a:xfrm>
            <a:off x="626745" y="1310005"/>
            <a:ext cx="4633595" cy="521970"/>
          </a:xfrm>
          <a:prstGeom prst="rect">
            <a:avLst/>
          </a:prstGeom>
          <a:noFill/>
        </p:spPr>
        <p:txBody>
          <a:bodyPr wrap="square" rtlCol="0">
            <a:spAutoFit/>
          </a:bodyPr>
          <a:p>
            <a:r>
              <a:rPr lang="zh-CN" altLang="en-US" sz="2800" b="1">
                <a:solidFill>
                  <a:schemeClr val="bg1"/>
                </a:solidFill>
              </a:rPr>
              <a:t>安全教育</a:t>
            </a:r>
            <a:r>
              <a:rPr lang="en-US" altLang="zh-CN" sz="2800" b="1">
                <a:solidFill>
                  <a:schemeClr val="bg1"/>
                </a:solidFill>
              </a:rPr>
              <a:t>——</a:t>
            </a:r>
            <a:r>
              <a:rPr lang="zh-CN" altLang="en-US" sz="2800" b="1">
                <a:solidFill>
                  <a:schemeClr val="bg1"/>
                </a:solidFill>
              </a:rPr>
              <a:t>网络安全</a:t>
            </a:r>
            <a:endParaRPr lang="zh-CN" altLang="en-US" sz="2800" b="1">
              <a:solidFill>
                <a:schemeClr val="bg1"/>
              </a:solidFill>
            </a:endParaRPr>
          </a:p>
        </p:txBody>
      </p:sp>
      <p:pic>
        <p:nvPicPr>
          <p:cNvPr id="8" name="图片 7"/>
          <p:cNvPicPr/>
          <p:nvPr/>
        </p:nvPicPr>
        <p:blipFill>
          <a:blip r:embed="rId2"/>
        </p:blipFill>
        <p:spPr>
          <a:xfrm>
            <a:off x="3361690" y="2061210"/>
            <a:ext cx="2595880" cy="4628515"/>
          </a:xfrm>
          <a:prstGeom prst="rect">
            <a:avLst/>
          </a:prstGeom>
        </p:spPr>
      </p:pic>
      <p:pic>
        <p:nvPicPr>
          <p:cNvPr id="10" name="图片 9"/>
          <p:cNvPicPr/>
          <p:nvPr/>
        </p:nvPicPr>
        <p:blipFill>
          <a:blip r:embed="rId3"/>
        </p:blipFill>
        <p:spPr>
          <a:xfrm>
            <a:off x="6314440" y="2061210"/>
            <a:ext cx="2595880" cy="4628515"/>
          </a:xfrm>
          <a:prstGeom prst="rect">
            <a:avLst/>
          </a:prstGeom>
        </p:spPr>
      </p:pic>
      <p:pic>
        <p:nvPicPr>
          <p:cNvPr id="3" name="图片 2"/>
          <p:cNvPicPr/>
          <p:nvPr/>
        </p:nvPicPr>
        <p:blipFill>
          <a:blip r:embed="rId4"/>
        </p:blipFill>
        <p:spPr>
          <a:xfrm>
            <a:off x="9267190" y="2061210"/>
            <a:ext cx="2595880" cy="4628515"/>
          </a:xfrm>
          <a:prstGeom prst="rect">
            <a:avLst/>
          </a:prstGeom>
        </p:spPr>
      </p:pic>
      <p:pic>
        <p:nvPicPr>
          <p:cNvPr id="9" name="图片 8"/>
          <p:cNvPicPr/>
          <p:nvPr/>
        </p:nvPicPr>
        <p:blipFill>
          <a:blip r:embed="rId5"/>
        </p:blipFill>
        <p:spPr>
          <a:xfrm>
            <a:off x="408305" y="2061210"/>
            <a:ext cx="2595880" cy="4628515"/>
          </a:xfrm>
          <a:prstGeom prst="rect">
            <a:avLst/>
          </a:prstGeom>
        </p:spPr>
      </p:pic>
    </p:spTree>
  </p:cSld>
  <p:clrMapOvr>
    <a:masterClrMapping/>
  </p:clrMapOvr>
  <p:timing>
    <p:tnLst>
      <p:par>
        <p:cTn id="1" dur="indefinite" restart="never" nodeType="tmRoot"/>
      </p:par>
    </p:tnLst>
    <p:bldLst>
      <p:bldP spid="4"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commondata" val="eyJoZGlkIjoiYTkyOTcwOWFjNGY2MTlhZWI0YjBlNDE4OTNjYWU5OTE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1312</Words>
  <Application>WPS 演示</Application>
  <PresentationFormat>宽屏</PresentationFormat>
  <Paragraphs>97</Paragraphs>
  <Slides>13</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13</vt:i4>
      </vt:variant>
    </vt:vector>
  </HeadingPairs>
  <TitlesOfParts>
    <vt:vector size="29" baseType="lpstr">
      <vt:lpstr>Arial</vt:lpstr>
      <vt:lpstr>宋体</vt:lpstr>
      <vt:lpstr>Wingdings</vt:lpstr>
      <vt:lpstr>Wingdings</vt:lpstr>
      <vt:lpstr>楷体</vt:lpstr>
      <vt:lpstr>方正兰亭粗黑_GBK</vt:lpstr>
      <vt:lpstr>黑体</vt:lpstr>
      <vt:lpstr>仿宋</vt:lpstr>
      <vt:lpstr>华康行楷体 W5</vt:lpstr>
      <vt:lpstr>微软雅黑</vt:lpstr>
      <vt:lpstr>Arial Unicode MS</vt:lpstr>
      <vt:lpstr>Calibri</vt:lpstr>
      <vt:lpstr>Times New Roman</vt:lpstr>
      <vt:lpstr>仿宋_GB2312</vt:lpstr>
      <vt:lpstr>楷体_GB2312</vt:lpstr>
      <vt:lpstr>WPS</vt:lpstr>
      <vt:lpstr>PowerPoint 演示文稿</vt:lpstr>
      <vt:lpstr>PowerPoint 演示文稿</vt:lpstr>
      <vt:lpstr>PowerPoint 演示文稿</vt:lpstr>
      <vt:lpstr>环节1：开展新学期教育</vt:lpstr>
      <vt:lpstr>环节1：开展新学期教育</vt:lpstr>
      <vt:lpstr>环节1：开展新学期教育</vt:lpstr>
      <vt:lpstr>环节1：开展新学期教育</vt:lpstr>
      <vt:lpstr>环节1：开展安全教育</vt:lpstr>
      <vt:lpstr>环节1：开展新学期教育</vt:lpstr>
      <vt:lpstr>环节1：开展新学期教育</vt:lpstr>
      <vt:lpstr>环节1：开展新学期教育</vt:lpstr>
      <vt:lpstr>环节1：开展新学期教育</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刘昌豫</cp:lastModifiedBy>
  <cp:revision>176</cp:revision>
  <dcterms:created xsi:type="dcterms:W3CDTF">2019-06-19T02:08:00Z</dcterms:created>
  <dcterms:modified xsi:type="dcterms:W3CDTF">2025-11-25T09:07:53Z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82B788755D1D4E12833D231760C6E5F6_13</vt:lpwstr>
  </property>
</Properties>
</file>