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32"/>
  </p:handoutMasterIdLst>
  <p:sldIdLst>
    <p:sldId id="257" r:id="rId3"/>
    <p:sldId id="260" r:id="rId5"/>
    <p:sldId id="378" r:id="rId6"/>
    <p:sldId id="325" r:id="rId7"/>
    <p:sldId id="270" r:id="rId8"/>
    <p:sldId id="327" r:id="rId9"/>
    <p:sldId id="326" r:id="rId10"/>
    <p:sldId id="328" r:id="rId11"/>
    <p:sldId id="329" r:id="rId12"/>
    <p:sldId id="331" r:id="rId13"/>
    <p:sldId id="333" r:id="rId14"/>
    <p:sldId id="334" r:id="rId15"/>
    <p:sldId id="285" r:id="rId16"/>
    <p:sldId id="332" r:id="rId17"/>
    <p:sldId id="369" r:id="rId18"/>
    <p:sldId id="364" r:id="rId19"/>
    <p:sldId id="398" r:id="rId20"/>
    <p:sldId id="400" r:id="rId21"/>
    <p:sldId id="399" r:id="rId22"/>
    <p:sldId id="402" r:id="rId23"/>
    <p:sldId id="403" r:id="rId24"/>
    <p:sldId id="401" r:id="rId25"/>
    <p:sldId id="405" r:id="rId26"/>
    <p:sldId id="406" r:id="rId27"/>
    <p:sldId id="275" r:id="rId28"/>
    <p:sldId id="276" r:id="rId29"/>
    <p:sldId id="408" r:id="rId30"/>
    <p:sldId id="289" r:id="rId31"/>
  </p:sldIdLst>
  <p:sldSz cx="12192000" cy="6858000"/>
  <p:notesSz cx="6858000" cy="9144000"/>
  <p:embeddedFontLst>
    <p:embeddedFont>
      <p:font typeface="楷体" panose="02010609060101010101" pitchFamily="49" charset="-122"/>
      <p:regular r:id="rId37"/>
    </p:embeddedFont>
    <p:embeddedFont>
      <p:font typeface="黑体" panose="02010609060101010101" charset="-122"/>
      <p:regular r:id="rId38"/>
    </p:embeddedFont>
    <p:embeddedFont>
      <p:font typeface="仿宋" panose="02010609060101010101" charset="-122"/>
      <p:regular r:id="rId39"/>
    </p:embeddedFont>
    <p:embeddedFont>
      <p:font typeface="华康行楷体 W5" panose="03000509000000000000" charset="-122"/>
      <p:regular r:id="rId40"/>
    </p:embeddedFont>
    <p:embeddedFont>
      <p:font typeface="微软雅黑" panose="020B0503020204020204" charset="-122"/>
      <p:regular r:id="rId41"/>
    </p:embeddedFont>
    <p:embeddedFont>
      <p:font typeface="Calibri" panose="020F0502020204030204" charset="0"/>
      <p:regular r:id="rId42"/>
      <p:bold r:id="rId43"/>
      <p:italic r:id="rId44"/>
      <p:boldItalic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 Alison" initials="LA" lastIdx="3"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95" d="100"/>
          <a:sy n="95" d="100"/>
        </p:scale>
        <p:origin x="67" y="72"/>
      </p:cViewPr>
      <p:guideLst>
        <p:guide orient="horz" pos="208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68.xml"/><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和内容">
    <p:bg>
      <p:bgRef idx="1001">
        <a:schemeClr val="bg1"/>
      </p:bgRef>
    </p:bg>
    <p:spTree>
      <p:nvGrpSpPr>
        <p:cNvPr id="1" name=""/>
        <p:cNvGrpSpPr/>
        <p:nvPr/>
      </p:nvGrpSpPr>
      <p:grpSpPr>
        <a:xfrm>
          <a:off x="0" y="0"/>
          <a:ext cx="0" cy="0"/>
          <a:chOff x="0" y="0"/>
          <a:chExt cx="0" cy="0"/>
        </a:xfrm>
      </p:grpSpPr>
      <p:sp>
        <p:nvSpPr>
          <p:cNvPr id="5" name="矩形 4"/>
          <p:cNvSpPr/>
          <p:nvPr userDrawn="1"/>
        </p:nvSpPr>
        <p:spPr>
          <a:xfrm>
            <a:off x="0" y="0"/>
            <a:ext cx="2639616" cy="6885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600"/>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r="5030" b="2456"/>
          <a:stretch>
            <a:fillRect/>
          </a:stretch>
        </p:blipFill>
        <p:spPr>
          <a:xfrm>
            <a:off x="6623383" y="3044957"/>
            <a:ext cx="5568617" cy="3813043"/>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944" y="2348951"/>
            <a:ext cx="2454661" cy="3576327"/>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8944" y="68293"/>
            <a:ext cx="2393200" cy="2641101"/>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s://psych.bnu.edu.cn/attachments/475c4b79d42b4486a7943895e09b86c0.pdf" TargetMode="External"/><Relationship Id="rId5" Type="http://schemas.openxmlformats.org/officeDocument/2006/relationships/hyperlink" Target="https://dwxgb.bnu.edu.cn/gzzd/gzzd2/278285a1ba394d39a3cc6c968612326e.htm" TargetMode="External"/><Relationship Id="rId4" Type="http://schemas.openxmlformats.org/officeDocument/2006/relationships/hyperlink" Target="http://www.moe.gov.cn/jyb_xxgk/xxgk/zhengce/guizhang/202112/t20211206_585094.html" TargetMode="External"/><Relationship Id="rId3" Type="http://schemas.openxmlformats.org/officeDocument/2006/relationships/hyperlink" Target="https://www.gov.cn/gongbao/content/2012/content_2169156.htm" TargetMode="External"/><Relationship Id="rId2" Type="http://schemas.openxmlformats.org/officeDocument/2006/relationships/tags" Target="../tags/tag63.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image" Target="../media/image5.png"/><Relationship Id="rId2" Type="http://schemas.openxmlformats.org/officeDocument/2006/relationships/tags" Target="../tags/tag65.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0"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hyperlink" Target="https://www.bilibili.com/video/BV1Ww411f7rY/?spm_id_from=333.337.search-card.all.click&amp;vd_source=3eb219bc106a9f2cca9a3d2bd03d179b" TargetMode="Externa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pic17.nipic.com/20111025/7797199_145732330120_2.jpg"/>
          <p:cNvPicPr>
            <a:picLocks noChangeAspect="1" noChangeArrowheads="1"/>
          </p:cNvPicPr>
          <p:nvPr/>
        </p:nvPicPr>
        <p:blipFill rotWithShape="1">
          <a:blip r:embed="rId1" cstate="print">
            <a:alphaModFix amt="60000"/>
          </a:blip>
          <a:srcRect b="-3259"/>
          <a:stretch>
            <a:fillRect/>
          </a:stretch>
        </p:blipFill>
        <p:spPr bwMode="auto">
          <a:xfrm>
            <a:off x="0" y="3429000"/>
            <a:ext cx="12192000" cy="35109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1"/>
          <p:cNvSpPr txBox="1">
            <a:spLocks noChangeArrowheads="1"/>
          </p:cNvSpPr>
          <p:nvPr/>
        </p:nvSpPr>
        <p:spPr bwMode="auto">
          <a:xfrm>
            <a:off x="3359785" y="6243955"/>
            <a:ext cx="5440045" cy="438150"/>
          </a:xfrm>
          <a:prstGeom prst="rect">
            <a:avLst/>
          </a:prstGeom>
          <a:noFill/>
          <a:ln w="9525">
            <a:noFill/>
            <a:miter lim="800000"/>
          </a:ln>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2025.10</a:t>
            </a:r>
            <a:r>
              <a:rPr kumimoji="0" lang="zh-CN" altLang="en-US" sz="2000" i="0" u="none" strike="noStrike" kern="1200" cap="none" spc="0" normalizeH="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 </a:t>
            </a:r>
            <a:endParaRPr kumimoji="0" lang="zh-CN" altLang="en-US" sz="2000"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endParaRPr>
          </a:p>
        </p:txBody>
      </p:sp>
      <p:sp>
        <p:nvSpPr>
          <p:cNvPr id="11" name="TextBox 3"/>
          <p:cNvSpPr txBox="1"/>
          <p:nvPr/>
        </p:nvSpPr>
        <p:spPr>
          <a:xfrm>
            <a:off x="875358" y="1273622"/>
            <a:ext cx="10657184" cy="1722120"/>
          </a:xfrm>
          <a:prstGeom prst="rect">
            <a:avLst/>
          </a:prstGeom>
          <a:noFill/>
        </p:spPr>
        <p:txBody>
          <a:bodyPr wrap="square">
            <a:spAutoFit/>
          </a:bodyPr>
          <a:lstStyle/>
          <a:p>
            <a:pPr lvl="0" algn="ctr" fontAlgn="auto">
              <a:spcBef>
                <a:spcPts val="600"/>
              </a:spcBef>
              <a:spcAft>
                <a:spcPts val="600"/>
              </a:spcAft>
              <a:defRPr/>
            </a:pPr>
            <a:r>
              <a:rPr lang="en-US" alt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a:t>
            </a:r>
            <a:r>
              <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学海航行 诚信为帆</a:t>
            </a:r>
            <a:r>
              <a:rPr lang="en-US" alt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a:t>
            </a:r>
            <a:endParaRPr lang="en-US" alt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a:p>
            <a:pPr lvl="0" algn="ctr" fontAlgn="auto">
              <a:spcBef>
                <a:spcPts val="600"/>
              </a:spcBef>
              <a:spcAft>
                <a:spcPts val="600"/>
              </a:spcAft>
              <a:defRPr/>
            </a:pPr>
            <a:r>
              <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学术诚信主题班会</a:t>
            </a:r>
            <a:endPar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p:txBody>
      </p:sp>
      <p:pic>
        <p:nvPicPr>
          <p:cNvPr id="3" name="图片 2"/>
          <p:cNvPicPr>
            <a:picLocks noChangeAspect="1"/>
          </p:cNvPicPr>
          <p:nvPr/>
        </p:nvPicPr>
        <p:blipFill>
          <a:blip r:embed="rId2"/>
          <a:stretch>
            <a:fillRect/>
          </a:stretch>
        </p:blipFill>
        <p:spPr>
          <a:xfrm>
            <a:off x="571500" y="260985"/>
            <a:ext cx="2571750" cy="579755"/>
          </a:xfrm>
          <a:prstGeom prst="rect">
            <a:avLst/>
          </a:prstGeom>
        </p:spPr>
      </p:pic>
      <p:sp>
        <p:nvSpPr>
          <p:cNvPr id="6" name="矩形 5"/>
          <p:cNvSpPr/>
          <p:nvPr/>
        </p:nvSpPr>
        <p:spPr>
          <a:xfrm>
            <a:off x="1166778" y="2995622"/>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66778" y="1227793"/>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表格 18"/>
          <p:cNvGraphicFramePr/>
          <p:nvPr>
            <p:custDataLst>
              <p:tags r:id="rId2"/>
            </p:custDataLst>
          </p:nvPr>
        </p:nvGraphicFramePr>
        <p:xfrm>
          <a:off x="818448" y="1400493"/>
          <a:ext cx="10558492" cy="4907915"/>
        </p:xfrm>
        <a:graphic>
          <a:graphicData uri="http://schemas.openxmlformats.org/drawingml/2006/table">
            <a:tbl>
              <a:tblPr/>
              <a:tblGrid>
                <a:gridCol w="2061110"/>
                <a:gridCol w="8497382"/>
              </a:tblGrid>
              <a:tr h="428307">
                <a:tc>
                  <a:txBody>
                    <a:bodyPr/>
                    <a:lstStyle/>
                    <a:p>
                      <a:pPr marL="0" indent="0" algn="ctr">
                        <a:spcBef>
                          <a:spcPct val="0"/>
                        </a:spcBef>
                        <a:spcAft>
                          <a:spcPct val="0"/>
                        </a:spcAft>
                      </a:pPr>
                      <a:r>
                        <a:rPr lang="zh-CN" altLang="en-US" sz="1400" dirty="0">
                          <a:latin typeface="仿宋" panose="02010609060101010101" charset="-122"/>
                          <a:ea typeface="仿宋" panose="02010609060101010101" charset="-122"/>
                        </a:rPr>
                        <a:t>文件名称</a:t>
                      </a:r>
                      <a:endParaRPr lang="zh-CN" sz="1400"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40000"/>
                        <a:lumOff val="60000"/>
                      </a:schemeClr>
                    </a:solidFill>
                  </a:tcPr>
                </a:tc>
                <a:tc>
                  <a:txBody>
                    <a:bodyPr/>
                    <a:lstStyle/>
                    <a:p>
                      <a:pPr marL="0" indent="0" algn="ctr">
                        <a:spcBef>
                          <a:spcPct val="0"/>
                        </a:spcBef>
                        <a:spcAft>
                          <a:spcPct val="0"/>
                        </a:spcAft>
                      </a:pPr>
                      <a:r>
                        <a:rPr lang="zh-CN" sz="1400" dirty="0">
                          <a:latin typeface="仿宋" panose="02010609060101010101" charset="-122"/>
                          <a:ea typeface="仿宋" panose="02010609060101010101" charset="-122"/>
                        </a:rPr>
                        <a:t>简要介绍</a:t>
                      </a:r>
                      <a:endParaRPr lang="zh-CN" sz="1400"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40000"/>
                        <a:lumOff val="60000"/>
                      </a:schemeClr>
                    </a:solidFill>
                  </a:tcPr>
                </a:tc>
              </a:tr>
              <a:tr h="1159192">
                <a:tc>
                  <a:txBody>
                    <a:bodyPr/>
                    <a:lstStyle/>
                    <a:p>
                      <a:pPr marL="0" indent="0" algn="ctr">
                        <a:spcBef>
                          <a:spcPct val="0"/>
                        </a:spcBef>
                        <a:spcAft>
                          <a:spcPct val="0"/>
                        </a:spcAft>
                      </a:pPr>
                      <a:r>
                        <a:rPr lang="zh-CN" altLang="en-US" sz="1400" b="1" dirty="0">
                          <a:latin typeface="仿宋" panose="02010609060101010101" charset="-122"/>
                          <a:ea typeface="仿宋" panose="02010609060101010101" charset="-122"/>
                          <a:hlinkClick r:id="rId3"/>
                        </a:rPr>
                        <a:t>国家教育考试违规处理办法</a:t>
                      </a:r>
                      <a:endParaRPr lang="zh-CN" sz="1400" b="1"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spcBef>
                          <a:spcPct val="0"/>
                        </a:spcBef>
                        <a:spcAft>
                          <a:spcPct val="0"/>
                        </a:spcAft>
                      </a:pPr>
                      <a:r>
                        <a:rPr lang="zh-CN" altLang="en-US" sz="1400" dirty="0">
                          <a:latin typeface="仿宋" panose="02010609060101010101" charset="-122"/>
                          <a:ea typeface="仿宋" panose="02010609060101010101" charset="-122"/>
                        </a:rPr>
                        <a:t>第二条　本办法所称国家教育考试是指普通和成人高等学校招生考试、全国硕士研究生招生考试、高等教育自学考试等，由国务院教育行政部门确定实施，由经批准的实施教育考试的机构承办，面向社会公开、统一举行，其结果作为招收学历教育学生或者取得国家承认学历、学位证书依据的测试活动。</a:t>
                      </a:r>
                      <a:endParaRPr lang="zh-CN" sz="1400"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014513">
                <a:tc>
                  <a:txBody>
                    <a:bodyPr/>
                    <a:lstStyle/>
                    <a:p>
                      <a:pPr marL="0" indent="0" algn="ctr">
                        <a:spcBef>
                          <a:spcPct val="0"/>
                        </a:spcBef>
                        <a:spcAft>
                          <a:spcPct val="0"/>
                        </a:spcAft>
                      </a:pPr>
                      <a:r>
                        <a:rPr lang="zh-CN" altLang="en-US" sz="1400" b="1" dirty="0">
                          <a:latin typeface="仿宋" panose="02010609060101010101" charset="-122"/>
                          <a:ea typeface="仿宋" panose="02010609060101010101" charset="-122"/>
                          <a:hlinkClick r:id="rId4"/>
                        </a:rPr>
                        <a:t>高等学校预防与处理学术不端行为办法</a:t>
                      </a:r>
                      <a:endParaRPr lang="zh-CN" sz="1400" b="1"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c>
                  <a:txBody>
                    <a:bodyPr/>
                    <a:lstStyle/>
                    <a:p>
                      <a:pPr marL="0" indent="0" algn="just">
                        <a:spcBef>
                          <a:spcPct val="0"/>
                        </a:spcBef>
                        <a:spcAft>
                          <a:spcPct val="0"/>
                        </a:spcAft>
                      </a:pPr>
                      <a:r>
                        <a:rPr lang="zh-CN" altLang="en-US" sz="1400" dirty="0">
                          <a:latin typeface="仿宋" panose="02010609060101010101" charset="-122"/>
                          <a:ea typeface="仿宋" panose="02010609060101010101" charset="-122"/>
                        </a:rPr>
                        <a:t>第二条　本办法所称学术不端行为是指高等学校及其教学科研人员、管理人员和学生，在科学研究及相关活动中发生的违反公认的学术准则、违背学术诚信的行为。</a:t>
                      </a:r>
                      <a:endParaRPr lang="zh-CN" altLang="en-US" sz="1400"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r>
              <a:tr h="1291390">
                <a:tc>
                  <a:txBody>
                    <a:bodyPr/>
                    <a:lstStyle/>
                    <a:p>
                      <a:pPr marL="0" indent="0" algn="ctr">
                        <a:spcBef>
                          <a:spcPct val="0"/>
                        </a:spcBef>
                        <a:spcAft>
                          <a:spcPct val="0"/>
                        </a:spcAft>
                      </a:pPr>
                      <a:r>
                        <a:rPr lang="zh-CN" altLang="en-US" sz="1400" b="1" dirty="0">
                          <a:latin typeface="仿宋" panose="02010609060101010101" charset="-122"/>
                          <a:ea typeface="仿宋" panose="02010609060101010101" charset="-122"/>
                          <a:hlinkClick r:id="rId5"/>
                        </a:rPr>
                        <a:t>北京师范大学本科生考场纪律及违纪认定的若干规定</a:t>
                      </a:r>
                      <a:endParaRPr lang="zh-CN" sz="1400" b="1"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lgn="ctr">
                      <a:solidFill>
                        <a:srgbClr val="000008"/>
                      </a:solidFill>
                      <a:prstDash val="solid"/>
                      <a:roun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c>
                  <a:txBody>
                    <a:bodyPr/>
                    <a:lstStyle/>
                    <a:p>
                      <a:pPr marL="0" indent="0" algn="just">
                        <a:spcBef>
                          <a:spcPct val="0"/>
                        </a:spcBef>
                        <a:spcAft>
                          <a:spcPct val="0"/>
                        </a:spcAft>
                      </a:pPr>
                      <a:r>
                        <a:rPr lang="zh-CN" altLang="en-US" sz="1400" dirty="0">
                          <a:latin typeface="仿宋" panose="02010609060101010101" charset="-122"/>
                          <a:ea typeface="仿宋" panose="02010609060101010101" charset="-122"/>
                        </a:rPr>
                        <a:t>进入考场后应关闭通讯工具的电源。闭卷考试中，除发放的试卷、答卷（含答题卡、答题纸等，下同）、草稿纸和该科目考试所规定的用具外，有存储功能的电子设备、书包、书籍、笔记本和纸张，以及各种无线通讯工具等均不得携入座位，须放在指定位置。凡经教师同意使用的各种计算工具等，一律自备，考试过程中未经监考教师允许，不得互相借用。开卷考试只能携带主考教师规定的书籍、参考资料等用具，不得互相借用。</a:t>
                      </a:r>
                      <a:endParaRPr lang="zh-CN" altLang="en-US" sz="1400" dirty="0">
                        <a:latin typeface="仿宋" panose="02010609060101010101" charset="-122"/>
                        <a:ea typeface="仿宋" panose="02010609060101010101" charset="-122"/>
                      </a:endParaRPr>
                    </a:p>
                  </a:txBody>
                  <a:tcPr marL="68580" marR="68580" marT="0" marB="0" anchor="ctr">
                    <a:lnL w="6350" cap="flat" cmpd="sng" algn="ctr">
                      <a:solidFill>
                        <a:srgbClr val="000008"/>
                      </a:solidFill>
                      <a:prstDash val="solid"/>
                      <a:roun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r>
              <a:tr h="1014513">
                <a:tc>
                  <a:txBody>
                    <a:bodyPr/>
                    <a:lstStyle/>
                    <a:p>
                      <a:pPr marL="0" indent="0" algn="ctr">
                        <a:spcBef>
                          <a:spcPct val="0"/>
                        </a:spcBef>
                        <a:spcAft>
                          <a:spcPct val="0"/>
                        </a:spcAft>
                      </a:pPr>
                      <a:r>
                        <a:rPr lang="zh-CN" altLang="en-US" sz="1400" b="1" dirty="0">
                          <a:latin typeface="仿宋" panose="02010609060101010101" charset="-122"/>
                          <a:ea typeface="仿宋" panose="02010609060101010101" charset="-122"/>
                          <a:hlinkClick r:id="rId6"/>
                        </a:rPr>
                        <a:t>北京师范大学研究生学术不端行为认定与处理办法</a:t>
                      </a:r>
                      <a:endParaRPr lang="zh-CN" sz="1400" b="1" dirty="0">
                        <a:latin typeface="仿宋" panose="02010609060101010101" charset="-122"/>
                        <a:ea typeface="仿宋" panose="02010609060101010101" charset="-122"/>
                      </a:endParaRPr>
                    </a:p>
                  </a:txBody>
                  <a:tcPr marL="68580" marR="68580" marT="0" marB="0" anchor="ctr">
                    <a:lnL w="6350" cap="flat" cmpd="sng">
                      <a:solidFill>
                        <a:srgbClr val="000008"/>
                      </a:solidFill>
                      <a:prstDash val="solid"/>
                      <a:headEnd type="none" w="med" len="med"/>
                      <a:tailEnd type="none" w="med" len="med"/>
                    </a:lnL>
                    <a:lnR w="6350" cap="flat" cmpd="sng" algn="ctr">
                      <a:solidFill>
                        <a:srgbClr val="000008"/>
                      </a:solidFill>
                      <a:prstDash val="solid"/>
                      <a:roun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c>
                  <a:txBody>
                    <a:bodyPr/>
                    <a:lstStyle/>
                    <a:p>
                      <a:pPr marL="0" indent="0" algn="just">
                        <a:spcBef>
                          <a:spcPct val="0"/>
                        </a:spcBef>
                        <a:spcAft>
                          <a:spcPct val="0"/>
                        </a:spcAft>
                      </a:pPr>
                      <a:r>
                        <a:rPr lang="zh-CN" altLang="en-US" sz="1400" dirty="0">
                          <a:latin typeface="仿宋" panose="02010609060101010101" charset="-122"/>
                          <a:ea typeface="仿宋" panose="02010609060101010101" charset="-122"/>
                        </a:rPr>
                        <a:t>第二条 本办法所称学术不端行为，是指违反学术规范、损害学术公正的行为。 </a:t>
                      </a:r>
                      <a:endParaRPr lang="zh-CN" altLang="en-US" sz="1400" dirty="0">
                        <a:latin typeface="仿宋" panose="02010609060101010101" charset="-122"/>
                        <a:ea typeface="仿宋" panose="02010609060101010101" charset="-122"/>
                      </a:endParaRPr>
                    </a:p>
                    <a:p>
                      <a:pPr marL="0" indent="0" algn="just">
                        <a:spcBef>
                          <a:spcPct val="0"/>
                        </a:spcBef>
                        <a:spcAft>
                          <a:spcPct val="0"/>
                        </a:spcAft>
                      </a:pPr>
                      <a:r>
                        <a:rPr lang="zh-CN" altLang="en-US" sz="1400" dirty="0">
                          <a:latin typeface="仿宋" panose="02010609060101010101" charset="-122"/>
                          <a:ea typeface="仿宋" panose="02010609060101010101" charset="-122"/>
                        </a:rPr>
                        <a:t>第三条 本办法适用于北京师范大学全体研究生，包括学术学位研究生、专业学位研究生、同等学力申请学位人员以及在读期间存在学术不端行为的已离校研究生等。</a:t>
                      </a:r>
                      <a:endParaRPr lang="zh-CN" altLang="en-US" sz="1400" dirty="0">
                        <a:latin typeface="仿宋" panose="02010609060101010101" charset="-122"/>
                        <a:ea typeface="仿宋" panose="02010609060101010101" charset="-122"/>
                      </a:endParaRPr>
                    </a:p>
                  </a:txBody>
                  <a:tcPr marL="68580" marR="68580" marT="0" marB="0" anchor="ctr">
                    <a:lnL w="6350" cap="flat" cmpd="sng" algn="ctr">
                      <a:solidFill>
                        <a:srgbClr val="000008"/>
                      </a:solidFill>
                      <a:prstDash val="solid"/>
                      <a:roun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lgn="ctr">
                      <a:solidFill>
                        <a:srgbClr val="000008"/>
                      </a:solidFill>
                      <a:prstDash val="solid"/>
                      <a:round/>
                      <a:headEnd type="none" w="med" len="med"/>
                      <a:tailEnd type="none" w="med" len="med"/>
                    </a:lnB>
                    <a:noFill/>
                  </a:tcPr>
                </a:tc>
              </a:tr>
            </a:tbl>
          </a:graphicData>
        </a:graphic>
      </p:graphicFrame>
      <p:sp>
        <p:nvSpPr>
          <p:cNvPr id="23" name="文本框 22"/>
          <p:cNvSpPr txBox="1"/>
          <p:nvPr/>
        </p:nvSpPr>
        <p:spPr>
          <a:xfrm>
            <a:off x="8788995" y="6404928"/>
            <a:ext cx="2587945" cy="337185"/>
          </a:xfrm>
          <a:prstGeom prst="rect">
            <a:avLst/>
          </a:prstGeom>
        </p:spPr>
        <p:txBody>
          <a:bodyPr wrap="square">
            <a:spAutoFit/>
          </a:bodyPr>
          <a:lstStyle/>
          <a:p>
            <a:pPr marL="0" indent="0" algn="just" defTabSz="266700">
              <a:spcBef>
                <a:spcPct val="0"/>
              </a:spcBef>
              <a:spcAft>
                <a:spcPct val="0"/>
              </a:spcAft>
            </a:pPr>
            <a:r>
              <a:rPr lang="zh-CN" altLang="en-US" sz="1600" b="1" dirty="0">
                <a:solidFill>
                  <a:schemeClr val="tx1"/>
                </a:solidFill>
                <a:latin typeface="Times New Roman" panose="02020603050405020304"/>
                <a:ea typeface="仿宋" panose="02010609060101010101" charset="-122"/>
              </a:rPr>
              <a:t>更多详细信息请查看</a:t>
            </a:r>
            <a:r>
              <a:rPr lang="zh-CN" altLang="en-US" sz="1600" b="1" dirty="0">
                <a:solidFill>
                  <a:srgbClr val="FF0000"/>
                </a:solidFill>
                <a:latin typeface="Times New Roman" panose="02020603050405020304"/>
                <a:ea typeface="仿宋" panose="02010609060101010101" charset="-122"/>
              </a:rPr>
              <a:t>附件</a:t>
            </a:r>
            <a:r>
              <a:rPr lang="en-US" altLang="zh-CN" sz="1600" b="1" dirty="0">
                <a:solidFill>
                  <a:srgbClr val="FF0000"/>
                </a:solidFill>
                <a:latin typeface="Times New Roman" panose="02020603050405020304"/>
                <a:ea typeface="仿宋" panose="02010609060101010101" charset="-122"/>
              </a:rPr>
              <a:t>1</a:t>
            </a:r>
            <a:endParaRPr lang="en-US" altLang="zh-CN" sz="1600" b="1" dirty="0">
              <a:solidFill>
                <a:srgbClr val="FF0000"/>
              </a:solidFill>
              <a:latin typeface="Times New Roman" panose="02020603050405020304"/>
              <a:ea typeface="仿宋" panose="02010609060101010101" charset="-122"/>
            </a:endParaRPr>
          </a:p>
        </p:txBody>
      </p:sp>
      <p:sp>
        <p:nvSpPr>
          <p:cNvPr id="25" name="标题 1"/>
          <p:cNvSpPr>
            <a:spLocks noGrp="1"/>
          </p:cNvSpPr>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2</a:t>
            </a:r>
            <a:r>
              <a:rPr kumimoji="1" lang="zh-CN" altLang="en-US" sz="3200" b="1" spc="0" dirty="0">
                <a:solidFill>
                  <a:schemeClr val="tx1"/>
                </a:solidFill>
                <a:effectLst/>
                <a:latin typeface="微软雅黑" panose="020B0503020204020204" charset="-122"/>
                <a:ea typeface="微软雅黑" panose="020B0503020204020204" charset="-122"/>
                <a:cs typeface="+mn-ea"/>
              </a:rPr>
              <a:t>：</a:t>
            </a:r>
            <a:r>
              <a:rPr kumimoji="1" lang="zh-CN" altLang="en-US" sz="3200" b="1" dirty="0">
                <a:solidFill>
                  <a:schemeClr val="tx1"/>
                </a:solidFill>
                <a:latin typeface="微软雅黑" panose="020B0503020204020204" charset="-122"/>
                <a:ea typeface="微软雅黑" panose="020B0503020204020204" charset="-122"/>
                <a:cs typeface="+mn-ea"/>
                <a:sym typeface="+mn-ea"/>
              </a:rPr>
              <a:t>学术规范制度精要</a:t>
            </a:r>
            <a:endParaRPr kumimoji="1" lang="zh-CN" altLang="en-US" sz="3200" b="1" dirty="0">
              <a:solidFill>
                <a:schemeClr val="tx1"/>
              </a:solidFill>
              <a:latin typeface="微软雅黑" panose="020B0503020204020204" charset="-122"/>
              <a:ea typeface="微软雅黑" panose="020B0503020204020204" charset="-122"/>
              <a:cs typeface="+mn-ea"/>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6099088" y="2086891"/>
            <a:ext cx="5379038" cy="4036939"/>
          </a:xfrm>
          <a:prstGeom prst="rect">
            <a:avLst/>
          </a:prstGeom>
          <a:solidFill>
            <a:srgbClr val="FFFFFF"/>
          </a:solidFill>
          <a:ln>
            <a:solidFill>
              <a:srgbClr val="FFFFFF"/>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2"/>
            </p:custDataLst>
          </p:nvPr>
        </p:nvSpPr>
        <p:spPr>
          <a:xfrm>
            <a:off x="553453" y="2078869"/>
            <a:ext cx="5277852" cy="4036939"/>
          </a:xfrm>
          <a:prstGeom prst="rect">
            <a:avLst/>
          </a:prstGeom>
          <a:solidFill>
            <a:srgbClr val="FFFFFF"/>
          </a:solidFill>
          <a:ln>
            <a:solidFill>
              <a:srgbClr val="FFFFFF"/>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19" y="1266190"/>
            <a:ext cx="895841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7740" y="1309420"/>
            <a:ext cx="8958413" cy="523220"/>
          </a:xfrm>
          <a:prstGeom prst="rect">
            <a:avLst/>
          </a:prstGeom>
          <a:noFill/>
        </p:spPr>
        <p:txBody>
          <a:bodyPr wrap="square" rtlCol="0">
            <a:spAutoFit/>
          </a:bodyPr>
          <a:lstStyle/>
          <a:p>
            <a:r>
              <a:rPr lang="en-US" altLang="zh-CN" sz="2800" b="1" dirty="0">
                <a:solidFill>
                  <a:schemeClr val="bg1"/>
                </a:solidFill>
              </a:rPr>
              <a:t>《</a:t>
            </a:r>
            <a:r>
              <a:rPr lang="zh-CN" altLang="en-US" sz="2800" b="1" dirty="0">
                <a:solidFill>
                  <a:schemeClr val="bg1"/>
                </a:solidFill>
              </a:rPr>
              <a:t>北京师范大学本科生考场纪律及违纪认定的若干规定</a:t>
            </a:r>
            <a:r>
              <a:rPr lang="en-US" altLang="zh-CN" sz="2800" b="1" dirty="0">
                <a:solidFill>
                  <a:schemeClr val="bg1"/>
                </a:solidFill>
              </a:rPr>
              <a:t>》</a:t>
            </a:r>
            <a:endParaRPr lang="zh-CN" altLang="en-US" sz="2800" b="1" dirty="0">
              <a:solidFill>
                <a:schemeClr val="bg1"/>
              </a:solidFill>
            </a:endParaRPr>
          </a:p>
        </p:txBody>
      </p:sp>
      <p:sp>
        <p:nvSpPr>
          <p:cNvPr id="7" name="矩形 6"/>
          <p:cNvSpPr/>
          <p:nvPr>
            <p:custDataLst>
              <p:tags r:id="rId4"/>
            </p:custDataLst>
          </p:nvPr>
        </p:nvSpPr>
        <p:spPr>
          <a:xfrm>
            <a:off x="570687" y="2086891"/>
            <a:ext cx="5261108" cy="4036939"/>
          </a:xfrm>
          <a:prstGeom prst="rect">
            <a:avLst/>
          </a:prstGeom>
        </p:spPr>
        <p:txBody>
          <a:bodyPr wrap="square">
            <a:spAutoFit/>
          </a:bodyPr>
          <a:lstStyle/>
          <a:p>
            <a:pPr>
              <a:lnSpc>
                <a:spcPct val="120000"/>
              </a:lnSpc>
            </a:pPr>
            <a:r>
              <a:rPr lang="en-US" altLang="zh-CN" b="1" dirty="0">
                <a:latin typeface="仿宋" panose="02010609060101010101" charset="-122"/>
                <a:ea typeface="仿宋" panose="02010609060101010101" charset="-122"/>
                <a:cs typeface="仿宋" panose="02010609060101010101" charset="-122"/>
              </a:rPr>
              <a:t>1.</a:t>
            </a:r>
            <a:r>
              <a:rPr lang="zh-CN" altLang="en-US" b="1" dirty="0">
                <a:latin typeface="仿宋" panose="02010609060101010101" charset="-122"/>
                <a:ea typeface="仿宋" panose="02010609060101010101" charset="-122"/>
                <a:cs typeface="仿宋" panose="02010609060101010101" charset="-122"/>
              </a:rPr>
              <a:t>学生有下列行为之一，属违反考试纪律（部分条例）：</a:t>
            </a:r>
            <a:endParaRPr lang="zh-CN" altLang="en-US" b="1"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1</a:t>
            </a:r>
            <a:r>
              <a:rPr lang="zh-CN" altLang="en-US" dirty="0">
                <a:latin typeface="仿宋" panose="02010609060101010101" charset="-122"/>
                <a:ea typeface="仿宋" panose="02010609060101010101" charset="-122"/>
                <a:cs typeface="仿宋" panose="02010609060101010101" charset="-122"/>
              </a:rPr>
              <a:t>）携带规定以外的物品进入考场或者未放在指定位置的；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2</a:t>
            </a:r>
            <a:r>
              <a:rPr lang="zh-CN" altLang="en-US" dirty="0">
                <a:latin typeface="仿宋" panose="02010609060101010101" charset="-122"/>
                <a:ea typeface="仿宋" panose="02010609060101010101" charset="-122"/>
                <a:cs typeface="仿宋" panose="02010609060101010101" charset="-122"/>
              </a:rPr>
              <a:t>）未在规定的座位参加考试，不听劝阻的；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3</a:t>
            </a:r>
            <a:r>
              <a:rPr lang="zh-CN" altLang="en-US" dirty="0">
                <a:latin typeface="仿宋" panose="02010609060101010101" charset="-122"/>
                <a:ea typeface="仿宋" panose="02010609060101010101" charset="-122"/>
                <a:cs typeface="仿宋" panose="02010609060101010101" charset="-122"/>
              </a:rPr>
              <a:t>）考试开始信号发出前答题或者结束信号发出后继续答题的；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4</a:t>
            </a:r>
            <a:r>
              <a:rPr lang="zh-CN" altLang="en-US" dirty="0">
                <a:latin typeface="仿宋" panose="02010609060101010101" charset="-122"/>
                <a:ea typeface="仿宋" panose="02010609060101010101" charset="-122"/>
                <a:cs typeface="仿宋" panose="02010609060101010101" charset="-122"/>
              </a:rPr>
              <a:t>）在考试过程中旁窥、交头接耳、互打暗号或者手势的；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5</a:t>
            </a:r>
            <a:r>
              <a:rPr lang="zh-CN" altLang="en-US" dirty="0">
                <a:latin typeface="仿宋" panose="02010609060101010101" charset="-122"/>
                <a:ea typeface="仿宋" panose="02010609060101010101" charset="-122"/>
                <a:cs typeface="仿宋" panose="02010609060101010101" charset="-122"/>
              </a:rPr>
              <a:t>）在考场及其周边喧哗、吸烟或者实施其他扰乱考场秩序的行为的；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6</a:t>
            </a:r>
            <a:r>
              <a:rPr lang="zh-CN" altLang="en-US" dirty="0">
                <a:latin typeface="仿宋" panose="02010609060101010101" charset="-122"/>
                <a:ea typeface="仿宋" panose="02010609060101010101" charset="-122"/>
                <a:cs typeface="仿宋" panose="02010609060101010101" charset="-122"/>
              </a:rPr>
              <a:t>）交卷后强行拿回试卷修改的；</a:t>
            </a:r>
            <a:endParaRPr lang="zh-CN" altLang="en-US" dirty="0">
              <a:latin typeface="仿宋" panose="02010609060101010101" charset="-122"/>
              <a:ea typeface="仿宋" panose="02010609060101010101" charset="-122"/>
              <a:cs typeface="仿宋" panose="02010609060101010101" charset="-122"/>
            </a:endParaRPr>
          </a:p>
        </p:txBody>
      </p:sp>
      <p:sp>
        <p:nvSpPr>
          <p:cNvPr id="9" name="标题 1"/>
          <p:cNvSpPr>
            <a:spLocks noGrp="1"/>
          </p:cNvSpPr>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2</a:t>
            </a:r>
            <a:r>
              <a:rPr kumimoji="1" lang="zh-CN" altLang="en-US" sz="3200" b="1" spc="0" dirty="0">
                <a:solidFill>
                  <a:schemeClr val="tx1"/>
                </a:solidFill>
                <a:effectLst/>
                <a:latin typeface="微软雅黑" panose="020B0503020204020204" charset="-122"/>
                <a:ea typeface="微软雅黑" panose="020B0503020204020204" charset="-122"/>
                <a:cs typeface="+mn-ea"/>
              </a:rPr>
              <a:t>：</a:t>
            </a:r>
            <a:r>
              <a:rPr kumimoji="1" lang="zh-CN" altLang="en-US" sz="3200" b="1" dirty="0">
                <a:solidFill>
                  <a:schemeClr val="tx1"/>
                </a:solidFill>
                <a:latin typeface="微软雅黑" panose="020B0503020204020204" charset="-122"/>
                <a:ea typeface="微软雅黑" panose="020B0503020204020204" charset="-122"/>
                <a:cs typeface="+mn-ea"/>
                <a:sym typeface="+mn-ea"/>
              </a:rPr>
              <a:t>学术规范制度精要</a:t>
            </a:r>
            <a:endParaRPr kumimoji="1" lang="zh-CN" altLang="en-US" sz="3200" b="1" dirty="0">
              <a:solidFill>
                <a:schemeClr val="tx1"/>
              </a:solidFill>
              <a:latin typeface="微软雅黑" panose="020B0503020204020204" charset="-122"/>
              <a:ea typeface="微软雅黑" panose="020B0503020204020204" charset="-122"/>
              <a:cs typeface="+mn-ea"/>
              <a:sym typeface="+mn-ea"/>
            </a:endParaRPr>
          </a:p>
        </p:txBody>
      </p:sp>
      <p:sp>
        <p:nvSpPr>
          <p:cNvPr id="11" name="文本框 10"/>
          <p:cNvSpPr txBox="1"/>
          <p:nvPr>
            <p:custDataLst>
              <p:tags r:id="rId5"/>
            </p:custDataLst>
          </p:nvPr>
        </p:nvSpPr>
        <p:spPr>
          <a:xfrm>
            <a:off x="6096000" y="2086891"/>
            <a:ext cx="5454315" cy="3704540"/>
          </a:xfrm>
          <a:prstGeom prst="rect">
            <a:avLst/>
          </a:prstGeom>
          <a:noFill/>
        </p:spPr>
        <p:txBody>
          <a:bodyPr wrap="square">
            <a:spAutoFit/>
          </a:bodyPr>
          <a:lstStyle/>
          <a:p>
            <a:pPr>
              <a:lnSpc>
                <a:spcPct val="120000"/>
              </a:lnSpc>
            </a:pPr>
            <a:r>
              <a:rPr lang="en-US" altLang="zh-CN" b="1" dirty="0">
                <a:latin typeface="仿宋" panose="02010609060101010101" charset="-122"/>
                <a:ea typeface="仿宋" panose="02010609060101010101" charset="-122"/>
                <a:cs typeface="仿宋" panose="02010609060101010101" charset="-122"/>
              </a:rPr>
              <a:t>2.</a:t>
            </a:r>
            <a:r>
              <a:rPr lang="zh-CN" altLang="en-US" b="1" dirty="0">
                <a:latin typeface="仿宋" panose="02010609060101010101" charset="-122"/>
                <a:ea typeface="仿宋" panose="02010609060101010101" charset="-122"/>
                <a:cs typeface="仿宋" panose="02010609060101010101" charset="-122"/>
              </a:rPr>
              <a:t>有下列情况之一，属考试作弊：</a:t>
            </a:r>
            <a:endParaRPr lang="zh-CN" altLang="en-US" b="1"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1</a:t>
            </a:r>
            <a:r>
              <a:rPr lang="zh-CN" altLang="en-US" dirty="0">
                <a:latin typeface="仿宋" panose="02010609060101010101" charset="-122"/>
                <a:ea typeface="仿宋" panose="02010609060101010101" charset="-122"/>
                <a:cs typeface="仿宋" panose="02010609060101010101" charset="-122"/>
              </a:rPr>
              <a:t>）在闭卷考试中，携带与考试内容相关的材料或者存储有与考试内容相关资料的电子设备参加考试的；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2</a:t>
            </a:r>
            <a:r>
              <a:rPr lang="zh-CN" altLang="en-US" dirty="0">
                <a:latin typeface="仿宋" panose="02010609060101010101" charset="-122"/>
                <a:ea typeface="仿宋" panose="02010609060101010101" charset="-122"/>
                <a:cs typeface="仿宋" panose="02010609060101010101" charset="-122"/>
              </a:rPr>
              <a:t>）抄袭或者协助他人抄袭试题答案或者与考试内容相关的资料的；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3</a:t>
            </a:r>
            <a:r>
              <a:rPr lang="zh-CN" altLang="en-US" dirty="0">
                <a:latin typeface="仿宋" panose="02010609060101010101" charset="-122"/>
                <a:ea typeface="仿宋" panose="02010609060101010101" charset="-122"/>
                <a:cs typeface="仿宋" panose="02010609060101010101" charset="-122"/>
              </a:rPr>
              <a:t>）考试期间在考场外偷看或者与他人交流考试有关内容的；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4</a:t>
            </a:r>
            <a:r>
              <a:rPr lang="zh-CN" altLang="en-US" dirty="0">
                <a:latin typeface="仿宋" panose="02010609060101010101" charset="-122"/>
                <a:ea typeface="仿宋" panose="02010609060101010101" charset="-122"/>
                <a:cs typeface="仿宋" panose="02010609060101010101" charset="-122"/>
              </a:rPr>
              <a:t>）故意销毁试卷、答卷或者其他考试材料的；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5</a:t>
            </a:r>
            <a:r>
              <a:rPr lang="zh-CN" altLang="en-US" dirty="0">
                <a:latin typeface="仿宋" panose="02010609060101010101" charset="-122"/>
                <a:ea typeface="仿宋" panose="02010609060101010101" charset="-122"/>
                <a:cs typeface="仿宋" panose="02010609060101010101" charset="-122"/>
              </a:rPr>
              <a:t>）在答卷上填写与本人身份不符的姓名、学号等信息的；</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6</a:t>
            </a:r>
            <a:r>
              <a:rPr lang="zh-CN" altLang="en-US" dirty="0">
                <a:latin typeface="仿宋" panose="02010609060101010101" charset="-122"/>
                <a:ea typeface="仿宋" panose="02010609060101010101" charset="-122"/>
                <a:cs typeface="仿宋" panose="02010609060101010101" charset="-122"/>
              </a:rPr>
              <a:t>）传、接物品或者交换试卷、答卷、草稿纸的。</a:t>
            </a:r>
            <a:endParaRPr lang="zh-CN" altLang="en-US"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53453" y="2253917"/>
            <a:ext cx="11067860" cy="3392504"/>
          </a:xfrm>
          <a:prstGeom prst="rect">
            <a:avLst/>
          </a:prstGeom>
          <a:solidFill>
            <a:srgbClr val="FFFFFF"/>
          </a:solidFill>
          <a:ln>
            <a:solidFill>
              <a:srgbClr val="FFFFFF"/>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19" y="1266190"/>
            <a:ext cx="895841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7740" y="1309420"/>
            <a:ext cx="8958413" cy="523220"/>
          </a:xfrm>
          <a:prstGeom prst="rect">
            <a:avLst/>
          </a:prstGeom>
          <a:noFill/>
        </p:spPr>
        <p:txBody>
          <a:bodyPr wrap="square" rtlCol="0">
            <a:spAutoFit/>
          </a:bodyPr>
          <a:lstStyle/>
          <a:p>
            <a:r>
              <a:rPr lang="en-US" altLang="zh-CN" sz="2800" b="1" dirty="0">
                <a:solidFill>
                  <a:schemeClr val="bg1"/>
                </a:solidFill>
              </a:rPr>
              <a:t>《</a:t>
            </a:r>
            <a:r>
              <a:rPr lang="zh-CN" altLang="en-US" sz="2800" b="1" dirty="0">
                <a:solidFill>
                  <a:schemeClr val="bg1"/>
                </a:solidFill>
              </a:rPr>
              <a:t>北京师范大学研究生学术不端行为认定与处理办法</a:t>
            </a:r>
            <a:r>
              <a:rPr lang="en-US" altLang="zh-CN" sz="2800" b="1" dirty="0">
                <a:solidFill>
                  <a:schemeClr val="bg1"/>
                </a:solidFill>
              </a:rPr>
              <a:t>》</a:t>
            </a:r>
            <a:endParaRPr lang="zh-CN" altLang="en-US" sz="2800" b="1" dirty="0">
              <a:solidFill>
                <a:schemeClr val="bg1"/>
              </a:solidFill>
            </a:endParaRPr>
          </a:p>
        </p:txBody>
      </p:sp>
      <p:sp>
        <p:nvSpPr>
          <p:cNvPr id="7" name="矩形 6"/>
          <p:cNvSpPr/>
          <p:nvPr/>
        </p:nvSpPr>
        <p:spPr>
          <a:xfrm>
            <a:off x="641684" y="2512007"/>
            <a:ext cx="10979629" cy="2707344"/>
          </a:xfrm>
          <a:prstGeom prst="rect">
            <a:avLst/>
          </a:prstGeom>
        </p:spPr>
        <p:txBody>
          <a:bodyPr wrap="square">
            <a:spAutoFit/>
          </a:bodyPr>
          <a:lstStyle/>
          <a:p>
            <a:pPr>
              <a:lnSpc>
                <a:spcPct val="120000"/>
              </a:lnSpc>
            </a:pPr>
            <a:r>
              <a:rPr lang="zh-CN" altLang="en-US" b="1" dirty="0">
                <a:latin typeface="仿宋" panose="02010609060101010101" charset="-122"/>
                <a:ea typeface="仿宋" panose="02010609060101010101" charset="-122"/>
                <a:cs typeface="仿宋" panose="02010609060101010101" charset="-122"/>
              </a:rPr>
              <a:t>违反学术规范、损害学术公正的行为（部分列举）：</a:t>
            </a:r>
            <a:endParaRPr lang="zh-CN" altLang="en-US" b="1"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1</a:t>
            </a:r>
            <a:r>
              <a:rPr lang="zh-CN" altLang="en-US" dirty="0">
                <a:latin typeface="仿宋" panose="02010609060101010101" charset="-122"/>
                <a:ea typeface="仿宋" panose="02010609060101010101" charset="-122"/>
                <a:cs typeface="仿宋" panose="02010609060101010101" charset="-122"/>
              </a:rPr>
              <a:t>）违规引用。引用他人成果时，未注明出处；引文和注释不规范、不明确或不充分；歪曲作者原始观点或断章取义；杜撰参考文献。 </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2</a:t>
            </a:r>
            <a:r>
              <a:rPr lang="zh-CN" altLang="en-US" dirty="0">
                <a:latin typeface="仿宋" panose="02010609060101010101" charset="-122"/>
                <a:ea typeface="仿宋" panose="02010609060101010101" charset="-122"/>
                <a:cs typeface="仿宋" panose="02010609060101010101" charset="-122"/>
              </a:rPr>
              <a:t>）一稿多投。将同一研究成果提交多个出版机构出版或提交多个出版物发表；将本质上相同的研究成果改头换面发表。</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3</a:t>
            </a:r>
            <a:r>
              <a:rPr lang="zh-CN" altLang="en-US" dirty="0">
                <a:latin typeface="仿宋" panose="02010609060101010101" charset="-122"/>
                <a:ea typeface="仿宋" panose="02010609060101010101" charset="-122"/>
                <a:cs typeface="仿宋" panose="02010609060101010101" charset="-122"/>
              </a:rPr>
              <a:t>）买卖或代写论文。购买、出售论文或组织论文买卖；由他人代写或代替他人撰写论文；组织人员冒名代替他人撰写论文。 </a:t>
            </a:r>
            <a:endParaRPr lang="zh-CN" altLang="en-US" dirty="0">
              <a:latin typeface="仿宋" panose="02010609060101010101" charset="-122"/>
              <a:ea typeface="仿宋" panose="02010609060101010101" charset="-122"/>
              <a:cs typeface="仿宋" panose="02010609060101010101" charset="-122"/>
            </a:endParaRPr>
          </a:p>
          <a:p>
            <a:pPr>
              <a:lnSpc>
                <a:spcPct val="120000"/>
              </a:lnSpc>
            </a:pPr>
            <a:r>
              <a:rPr lang="zh-CN" altLang="en-US" dirty="0">
                <a:latin typeface="仿宋" panose="02010609060101010101" charset="-122"/>
                <a:ea typeface="仿宋" panose="02010609060101010101" charset="-122"/>
                <a:cs typeface="仿宋" panose="02010609060101010101" charset="-122"/>
              </a:rPr>
              <a:t>（</a:t>
            </a:r>
            <a:r>
              <a:rPr lang="en-US" altLang="zh-CN" dirty="0">
                <a:latin typeface="仿宋" panose="02010609060101010101" charset="-122"/>
                <a:ea typeface="仿宋" panose="02010609060101010101" charset="-122"/>
                <a:cs typeface="仿宋" panose="02010609060101010101" charset="-122"/>
              </a:rPr>
              <a:t>4</a:t>
            </a:r>
            <a:r>
              <a:rPr lang="zh-CN" altLang="en-US" dirty="0">
                <a:latin typeface="仿宋" panose="02010609060101010101" charset="-122"/>
                <a:ea typeface="仿宋" panose="02010609060101010101" charset="-122"/>
                <a:cs typeface="仿宋" panose="02010609060101010101" charset="-122"/>
              </a:rPr>
              <a:t>）违反保密规定。违反保密规定，将涉密内容公开发表或泄露。 </a:t>
            </a:r>
            <a:endParaRPr lang="zh-CN" altLang="en-US" dirty="0">
              <a:latin typeface="仿宋" panose="02010609060101010101" charset="-122"/>
              <a:ea typeface="仿宋" panose="02010609060101010101" charset="-122"/>
              <a:cs typeface="仿宋" panose="02010609060101010101" charset="-122"/>
            </a:endParaRPr>
          </a:p>
        </p:txBody>
      </p:sp>
      <p:sp>
        <p:nvSpPr>
          <p:cNvPr id="9" name="标题 1"/>
          <p:cNvSpPr>
            <a:spLocks noGrp="1"/>
          </p:cNvSpPr>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2</a:t>
            </a:r>
            <a:r>
              <a:rPr kumimoji="1" lang="zh-CN" altLang="en-US" sz="3200" b="1" spc="0" dirty="0">
                <a:solidFill>
                  <a:schemeClr val="tx1"/>
                </a:solidFill>
                <a:effectLst/>
                <a:latin typeface="微软雅黑" panose="020B0503020204020204" charset="-122"/>
                <a:ea typeface="微软雅黑" panose="020B0503020204020204" charset="-122"/>
                <a:cs typeface="+mn-ea"/>
              </a:rPr>
              <a:t>：</a:t>
            </a:r>
            <a:r>
              <a:rPr kumimoji="1" lang="zh-CN" altLang="en-US" sz="3200" b="1" dirty="0">
                <a:solidFill>
                  <a:schemeClr val="tx1"/>
                </a:solidFill>
                <a:latin typeface="微软雅黑" panose="020B0503020204020204" charset="-122"/>
                <a:ea typeface="微软雅黑" panose="020B0503020204020204" charset="-122"/>
                <a:cs typeface="+mn-ea"/>
                <a:sym typeface="+mn-ea"/>
              </a:rPr>
              <a:t>学术规范制度精要</a:t>
            </a:r>
            <a:endParaRPr kumimoji="1" lang="zh-CN" altLang="en-US" sz="3200" b="1" dirty="0">
              <a:solidFill>
                <a:schemeClr val="tx1"/>
              </a:solidFill>
              <a:latin typeface="微软雅黑" panose="020B0503020204020204" charset="-122"/>
              <a:ea typeface="微软雅黑" panose="020B0503020204020204" charset="-122"/>
              <a:cs typeface="+mn-ea"/>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32705" y="1629410"/>
            <a:ext cx="1998980" cy="1986280"/>
            <a:chOff x="8234" y="2584"/>
            <a:chExt cx="3148" cy="3128"/>
          </a:xfrm>
        </p:grpSpPr>
        <p:sp>
          <p:nvSpPr>
            <p:cNvPr id="5" name="椭圆 4"/>
            <p:cNvSpPr/>
            <p:nvPr/>
          </p:nvSpPr>
          <p:spPr>
            <a:xfrm>
              <a:off x="8517" y="2853"/>
              <a:ext cx="2469" cy="2562"/>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椭圆 5"/>
            <p:cNvSpPr/>
            <p:nvPr/>
          </p:nvSpPr>
          <p:spPr>
            <a:xfrm>
              <a:off x="8234" y="2584"/>
              <a:ext cx="3035" cy="3129"/>
            </a:xfrm>
            <a:prstGeom prst="ellipse">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椭圆 6"/>
            <p:cNvSpPr/>
            <p:nvPr/>
          </p:nvSpPr>
          <p:spPr>
            <a:xfrm>
              <a:off x="8400" y="2725"/>
              <a:ext cx="518" cy="519"/>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nvSpPr>
          <p:spPr>
            <a:xfrm>
              <a:off x="10864" y="4755"/>
              <a:ext cx="518" cy="519"/>
            </a:xfrm>
            <a:prstGeom prst="ellipse">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03</a:t>
            </a:r>
            <a:endParaRPr lang="en-US" altLang="zh-CN" sz="6600" b="1">
              <a:solidFill>
                <a:schemeClr val="bg1"/>
              </a:solidFill>
              <a:latin typeface="+mj-ea"/>
              <a:ea typeface="+mj-ea"/>
            </a:endParaRPr>
          </a:p>
        </p:txBody>
      </p:sp>
      <p:grpSp>
        <p:nvGrpSpPr>
          <p:cNvPr id="18" name="组合 17"/>
          <p:cNvGrpSpPr/>
          <p:nvPr/>
        </p:nvGrpSpPr>
        <p:grpSpPr>
          <a:xfrm>
            <a:off x="2256155" y="3991610"/>
            <a:ext cx="7565390" cy="812800"/>
            <a:chOff x="3553" y="6286"/>
            <a:chExt cx="11914" cy="1280"/>
          </a:xfrm>
        </p:grpSpPr>
        <p:sp>
          <p:nvSpPr>
            <p:cNvPr id="17" name="圆角矩形 16"/>
            <p:cNvSpPr/>
            <p:nvPr/>
          </p:nvSpPr>
          <p:spPr>
            <a:xfrm>
              <a:off x="3553" y="6286"/>
              <a:ext cx="11914" cy="12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文本框 15"/>
            <p:cNvSpPr txBox="1"/>
            <p:nvPr/>
          </p:nvSpPr>
          <p:spPr>
            <a:xfrm>
              <a:off x="3669" y="6286"/>
              <a:ext cx="11798" cy="1210"/>
            </a:xfrm>
            <a:prstGeom prst="rect">
              <a:avLst/>
            </a:prstGeom>
          </p:spPr>
          <p:txBody>
            <a:bodyPr wrap="square">
              <a:spAutoFit/>
            </a:bodyPr>
            <a:lstStyle/>
            <a:p>
              <a:pPr marL="0" indent="0" algn="ctr" defTabSz="266700">
                <a:spcBef>
                  <a:spcPct val="0"/>
                </a:spcBef>
                <a:spcAft>
                  <a:spcPct val="0"/>
                </a:spcAft>
              </a:pPr>
              <a:r>
                <a:rPr kumimoji="1" lang="zh-CN" altLang="en-US" sz="4400" b="1" dirty="0">
                  <a:solidFill>
                    <a:schemeClr val="bg1"/>
                  </a:solidFill>
                  <a:latin typeface="微软雅黑" panose="020B0503020204020204" charset="-122"/>
                  <a:ea typeface="微软雅黑" panose="020B0503020204020204" charset="-122"/>
                  <a:cs typeface="+mn-ea"/>
                </a:rPr>
                <a:t>学术诚信情景思辨</a:t>
              </a:r>
              <a:endParaRPr kumimoji="1" lang="zh-CN" altLang="en-US" sz="4400" b="1" dirty="0">
                <a:solidFill>
                  <a:schemeClr val="bg1"/>
                </a:solidFill>
                <a:latin typeface="微软雅黑" panose="020B0503020204020204" charset="-122"/>
                <a:ea typeface="微软雅黑" panose="020B0503020204020204" charset="-122"/>
                <a:cs typeface="+mn-ea"/>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6745" y="1310005"/>
            <a:ext cx="2710013" cy="521970"/>
          </a:xfrm>
          <a:prstGeom prst="rect">
            <a:avLst/>
          </a:prstGeom>
          <a:noFill/>
        </p:spPr>
        <p:txBody>
          <a:bodyPr wrap="square" rtlCol="0">
            <a:spAutoFit/>
          </a:bodyPr>
          <a:lstStyle/>
          <a:p>
            <a:r>
              <a:rPr lang="zh-CN" altLang="en-US" sz="2800" b="1" dirty="0">
                <a:solidFill>
                  <a:schemeClr val="bg1"/>
                </a:solidFill>
              </a:rPr>
              <a:t>考试诚信教育</a:t>
            </a:r>
            <a:endParaRPr lang="zh-CN" altLang="en-US" sz="2800" b="1" dirty="0">
              <a:solidFill>
                <a:schemeClr val="bg1"/>
              </a:solidFill>
            </a:endParaRPr>
          </a:p>
        </p:txBody>
      </p:sp>
      <p:grpSp>
        <p:nvGrpSpPr>
          <p:cNvPr id="3" name="组合 2"/>
          <p:cNvGrpSpPr/>
          <p:nvPr/>
        </p:nvGrpSpPr>
        <p:grpSpPr>
          <a:xfrm>
            <a:off x="464820" y="2186250"/>
            <a:ext cx="5286275" cy="3717245"/>
            <a:chOff x="2392" y="18509"/>
            <a:chExt cx="7909" cy="5119"/>
          </a:xfrm>
        </p:grpSpPr>
        <p:pic>
          <p:nvPicPr>
            <p:cNvPr id="8" name="图片 7"/>
            <p:cNvPicPr>
              <a:picLocks noChangeAspect="1"/>
            </p:cNvPicPr>
            <p:nvPr/>
          </p:nvPicPr>
          <p:blipFill>
            <a:blip r:embed="rId2"/>
            <a:stretch>
              <a:fillRect/>
            </a:stretch>
          </p:blipFill>
          <p:spPr>
            <a:xfrm>
              <a:off x="2429" y="18509"/>
              <a:ext cx="3832" cy="2347"/>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0" y="18538"/>
              <a:ext cx="3832" cy="2393"/>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2" y="21071"/>
              <a:ext cx="3832" cy="2550"/>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9" y="21096"/>
              <a:ext cx="3942" cy="2532"/>
            </a:xfrm>
            <a:prstGeom prst="rect">
              <a:avLst/>
            </a:prstGeom>
          </p:spPr>
        </p:pic>
      </p:grpSp>
      <p:grpSp>
        <p:nvGrpSpPr>
          <p:cNvPr id="16" name="组合 15"/>
          <p:cNvGrpSpPr/>
          <p:nvPr/>
        </p:nvGrpSpPr>
        <p:grpSpPr>
          <a:xfrm>
            <a:off x="6096000" y="2180910"/>
            <a:ext cx="5267806" cy="3717502"/>
            <a:chOff x="2342" y="23666"/>
            <a:chExt cx="7951" cy="5593"/>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7" y="23666"/>
              <a:ext cx="3976" cy="2746"/>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0" y="23743"/>
              <a:ext cx="4051" cy="2662"/>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06" y="26456"/>
              <a:ext cx="3745" cy="2803"/>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42" y="26473"/>
              <a:ext cx="4117" cy="2758"/>
            </a:xfrm>
            <a:prstGeom prst="rect">
              <a:avLst/>
            </a:prstGeom>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6745" y="1310005"/>
            <a:ext cx="2710013" cy="521970"/>
          </a:xfrm>
          <a:prstGeom prst="rect">
            <a:avLst/>
          </a:prstGeom>
          <a:noFill/>
        </p:spPr>
        <p:txBody>
          <a:bodyPr wrap="square" rtlCol="0">
            <a:spAutoFit/>
          </a:bodyPr>
          <a:lstStyle/>
          <a:p>
            <a:r>
              <a:rPr lang="zh-CN" altLang="en-US" sz="2800" b="1" dirty="0">
                <a:solidFill>
                  <a:schemeClr val="bg1"/>
                </a:solidFill>
              </a:rPr>
              <a:t>考试诚信教育</a:t>
            </a:r>
            <a:endParaRPr lang="zh-CN" altLang="en-US" sz="2800" b="1" dirty="0">
              <a:solidFill>
                <a:schemeClr val="bg1"/>
              </a:solidFill>
            </a:endParaRPr>
          </a:p>
        </p:txBody>
      </p:sp>
      <p:pic>
        <p:nvPicPr>
          <p:cNvPr id="7" name="图片 13"/>
          <p:cNvPicPr>
            <a:picLocks noChangeAspect="1"/>
          </p:cNvPicPr>
          <p:nvPr/>
        </p:nvPicPr>
        <p:blipFill>
          <a:blip r:embed="rId2"/>
          <a:srcRect b="6627"/>
          <a:stretch>
            <a:fillRect/>
          </a:stretch>
        </p:blipFill>
        <p:spPr>
          <a:xfrm>
            <a:off x="1096645" y="2006600"/>
            <a:ext cx="3589655" cy="4777740"/>
          </a:xfrm>
          <a:prstGeom prst="rect">
            <a:avLst/>
          </a:prstGeom>
        </p:spPr>
      </p:pic>
      <p:pic>
        <p:nvPicPr>
          <p:cNvPr id="12" name="图片 12"/>
          <p:cNvPicPr>
            <a:picLocks noChangeAspect="1"/>
          </p:cNvPicPr>
          <p:nvPr/>
        </p:nvPicPr>
        <p:blipFill>
          <a:blip r:embed="rId3"/>
          <a:srcRect b="10981"/>
          <a:stretch>
            <a:fillRect/>
          </a:stretch>
        </p:blipFill>
        <p:spPr>
          <a:xfrm>
            <a:off x="5249545" y="2132965"/>
            <a:ext cx="6532245" cy="45250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875030" y="2949575"/>
            <a:ext cx="10248265" cy="2553335"/>
          </a:xfrm>
          <a:prstGeom prst="rect">
            <a:avLst/>
          </a:prstGeom>
          <a:noFill/>
        </p:spPr>
        <p:txBody>
          <a:bodyPr wrap="square" rtlCol="0">
            <a:spAutoFit/>
          </a:bodyPr>
          <a:p>
            <a:pPr algn="ctr"/>
            <a:r>
              <a:rPr lang="zh-CN" altLang="en-US" sz="4000">
                <a:latin typeface="仿宋" panose="02010609060101010101" charset="-122"/>
                <a:ea typeface="仿宋" panose="02010609060101010101" charset="-122"/>
                <a:cs typeface="仿宋" panose="02010609060101010101" charset="-122"/>
              </a:rPr>
              <a:t>情景</a:t>
            </a:r>
            <a:r>
              <a:rPr lang="en-US" altLang="zh-CN" sz="4000">
                <a:latin typeface="仿宋" panose="02010609060101010101" charset="-122"/>
                <a:ea typeface="仿宋" panose="02010609060101010101" charset="-122"/>
                <a:cs typeface="仿宋" panose="02010609060101010101" charset="-122"/>
              </a:rPr>
              <a:t>1</a:t>
            </a:r>
            <a:r>
              <a:rPr lang="zh-CN" altLang="en-US" sz="4000">
                <a:latin typeface="仿宋" panose="02010609060101010101" charset="-122"/>
                <a:ea typeface="仿宋" panose="02010609060101010101" charset="-122"/>
                <a:cs typeface="仿宋" panose="02010609060101010101" charset="-122"/>
              </a:rPr>
              <a:t>：好朋友的</a:t>
            </a: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求助</a:t>
            </a:r>
            <a:r>
              <a:rPr lang="en-US" altLang="zh-CN" sz="4000">
                <a:latin typeface="仿宋" panose="02010609060101010101" charset="-122"/>
                <a:ea typeface="仿宋" panose="02010609060101010101" charset="-122"/>
                <a:cs typeface="仿宋" panose="02010609060101010101" charset="-122"/>
              </a:rPr>
              <a:t>”</a:t>
            </a:r>
            <a:endParaRPr lang="en-US" altLang="zh-CN" sz="4000">
              <a:latin typeface="仿宋" panose="02010609060101010101" charset="-122"/>
              <a:ea typeface="仿宋" panose="02010609060101010101" charset="-122"/>
              <a:cs typeface="仿宋" panose="02010609060101010101" charset="-122"/>
            </a:endParaRPr>
          </a:p>
          <a:p>
            <a:pPr algn="ctr"/>
            <a:endParaRPr lang="en-US" altLang="zh-CN"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请</a:t>
            </a:r>
            <a:r>
              <a:rPr lang="en-US" altLang="zh-CN" sz="4000">
                <a:solidFill>
                  <a:srgbClr val="FF0000"/>
                </a:solidFill>
                <a:latin typeface="仿宋" panose="02010609060101010101" charset="-122"/>
                <a:ea typeface="仿宋" panose="02010609060101010101" charset="-122"/>
                <a:cs typeface="仿宋" panose="02010609060101010101" charset="-122"/>
              </a:rPr>
              <a:t>2</a:t>
            </a:r>
            <a:r>
              <a:rPr lang="zh-CN" altLang="en-US" sz="4000">
                <a:solidFill>
                  <a:srgbClr val="FF0000"/>
                </a:solidFill>
                <a:latin typeface="仿宋" panose="02010609060101010101" charset="-122"/>
                <a:ea typeface="仿宋" panose="02010609060101010101" charset="-122"/>
                <a:cs typeface="仿宋" panose="02010609060101010101" charset="-122"/>
              </a:rPr>
              <a:t>位</a:t>
            </a:r>
            <a:r>
              <a:rPr lang="zh-CN" altLang="en-US" sz="4000">
                <a:latin typeface="仿宋" panose="02010609060101010101" charset="-122"/>
                <a:ea typeface="仿宋" panose="02010609060101010101" charset="-122"/>
                <a:cs typeface="仿宋" panose="02010609060101010101" charset="-122"/>
              </a:rPr>
              <a:t>同学进行角色扮演（角色</a:t>
            </a:r>
            <a:r>
              <a:rPr lang="en-US" altLang="zh-CN" sz="4000">
                <a:latin typeface="仿宋" panose="02010609060101010101" charset="-122"/>
                <a:ea typeface="仿宋" panose="02010609060101010101" charset="-122"/>
                <a:cs typeface="仿宋" panose="02010609060101010101" charset="-122"/>
              </a:rPr>
              <a:t>A</a:t>
            </a:r>
            <a:r>
              <a:rPr lang="zh-CN" altLang="en-US" sz="4000">
                <a:latin typeface="仿宋" panose="02010609060101010101" charset="-122"/>
                <a:ea typeface="仿宋" panose="02010609060101010101" charset="-122"/>
                <a:cs typeface="仿宋" panose="02010609060101010101" charset="-122"/>
              </a:rPr>
              <a:t>、角色</a:t>
            </a:r>
            <a:r>
              <a:rPr lang="en-US" altLang="zh-CN" sz="4000">
                <a:latin typeface="仿宋" panose="02010609060101010101" charset="-122"/>
                <a:ea typeface="仿宋" panose="02010609060101010101" charset="-122"/>
                <a:cs typeface="仿宋" panose="02010609060101010101" charset="-122"/>
              </a:rPr>
              <a:t>B</a:t>
            </a:r>
            <a:r>
              <a:rPr lang="zh-CN" altLang="en-US" sz="4000">
                <a:latin typeface="仿宋" panose="02010609060101010101" charset="-122"/>
                <a:ea typeface="仿宋" panose="02010609060101010101" charset="-122"/>
                <a:cs typeface="仿宋" panose="02010609060101010101" charset="-122"/>
              </a:rPr>
              <a:t>）</a:t>
            </a:r>
            <a:endParaRPr lang="zh-CN" altLang="en-US"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读出台词，并做出相应</a:t>
            </a:r>
            <a:r>
              <a:rPr lang="zh-CN" altLang="en-US" sz="4000">
                <a:latin typeface="仿宋" panose="02010609060101010101" charset="-122"/>
                <a:ea typeface="仿宋" panose="02010609060101010101" charset="-122"/>
                <a:cs typeface="仿宋" panose="02010609060101010101" charset="-122"/>
              </a:rPr>
              <a:t>反应</a:t>
            </a:r>
            <a:endParaRPr lang="zh-CN" altLang="en-US" sz="40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971550" y="1859915"/>
            <a:ext cx="10248265" cy="2668270"/>
          </a:xfrm>
          <a:prstGeom prst="rect">
            <a:avLst/>
          </a:prstGeom>
          <a:noFill/>
        </p:spPr>
        <p:txBody>
          <a:bodyPr wrap="square" rtlCol="0">
            <a:noAutofit/>
          </a:bodyPr>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和角色</a:t>
            </a:r>
            <a:r>
              <a:rPr lang="en-US" altLang="zh-CN" sz="2800" b="1">
                <a:latin typeface="仿宋" panose="02010609060101010101" charset="-122"/>
                <a:ea typeface="仿宋" panose="02010609060101010101" charset="-122"/>
                <a:cs typeface="仿宋" panose="02010609060101010101" charset="-122"/>
              </a:rPr>
              <a:t>B</a:t>
            </a:r>
            <a:r>
              <a:rPr lang="zh-CN" altLang="en-US" sz="2800" b="1">
                <a:latin typeface="仿宋" panose="02010609060101010101" charset="-122"/>
                <a:ea typeface="仿宋" panose="02010609060101010101" charset="-122"/>
                <a:cs typeface="仿宋" panose="02010609060101010101" charset="-122"/>
              </a:rPr>
              <a:t>在宿舍。</a:t>
            </a:r>
            <a:endParaRPr lang="zh-CN" altLang="en-US" sz="2800" b="1">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终于写完了！这门课的论文明天就要交了。</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B</a:t>
            </a:r>
            <a:r>
              <a:rPr lang="zh-CN" altLang="en-US" sz="2800" b="1">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哎呀！我忘得一干二净！好兄弟</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好姐妹，你把你的借我</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参考参考</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，我请你喝奶茶！</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a:latin typeface="仿宋" panose="02010609060101010101" charset="-122"/>
                <a:ea typeface="仿宋" panose="02010609060101010101" charset="-122"/>
                <a:cs typeface="仿宋" panose="02010609060101010101" charset="-122"/>
              </a:rPr>
              <a:t>角色</a:t>
            </a:r>
            <a:r>
              <a:rPr lang="en-US" altLang="zh-CN" sz="2800">
                <a:latin typeface="仿宋" panose="02010609060101010101" charset="-122"/>
                <a:ea typeface="仿宋" panose="02010609060101010101" charset="-122"/>
                <a:cs typeface="仿宋" panose="02010609060101010101" charset="-122"/>
              </a:rPr>
              <a:t>A</a:t>
            </a:r>
            <a:r>
              <a:rPr lang="zh-CN" altLang="en-US" sz="2800">
                <a:latin typeface="仿宋" panose="02010609060101010101" charset="-122"/>
                <a:ea typeface="仿宋" panose="02010609060101010101" charset="-122"/>
                <a:cs typeface="仿宋" panose="02010609060101010101" charset="-122"/>
              </a:rPr>
              <a:t>的</a:t>
            </a:r>
            <a:r>
              <a:rPr lang="zh-CN" altLang="en-US" sz="2800">
                <a:latin typeface="仿宋" panose="02010609060101010101" charset="-122"/>
                <a:ea typeface="仿宋" panose="02010609060101010101" charset="-122"/>
                <a:cs typeface="仿宋" panose="02010609060101010101" charset="-122"/>
              </a:rPr>
              <a:t>反应：</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a:latin typeface="仿宋" panose="02010609060101010101" charset="-122"/>
                <a:ea typeface="仿宋" panose="02010609060101010101" charset="-122"/>
                <a:cs typeface="仿宋" panose="02010609060101010101" charset="-122"/>
              </a:rPr>
              <a:t>角色</a:t>
            </a:r>
            <a:r>
              <a:rPr lang="en-US" altLang="zh-CN" sz="2800">
                <a:latin typeface="仿宋" panose="02010609060101010101" charset="-122"/>
                <a:ea typeface="仿宋" panose="02010609060101010101" charset="-122"/>
                <a:cs typeface="仿宋" panose="02010609060101010101" charset="-122"/>
              </a:rPr>
              <a:t>B</a:t>
            </a:r>
            <a:r>
              <a:rPr lang="zh-CN" altLang="en-US" sz="2800">
                <a:latin typeface="仿宋" panose="02010609060101010101" charset="-122"/>
                <a:ea typeface="仿宋" panose="02010609060101010101" charset="-122"/>
                <a:cs typeface="仿宋" panose="02010609060101010101" charset="-122"/>
              </a:rPr>
              <a:t>的</a:t>
            </a:r>
            <a:r>
              <a:rPr lang="zh-CN" altLang="en-US" sz="2800">
                <a:latin typeface="仿宋" panose="02010609060101010101" charset="-122"/>
                <a:ea typeface="仿宋" panose="02010609060101010101" charset="-122"/>
                <a:cs typeface="仿宋" panose="02010609060101010101" charset="-122"/>
              </a:rPr>
              <a:t>反应：</a:t>
            </a: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讨论</a:t>
            </a:r>
            <a:endParaRPr lang="zh-CN" altLang="en-US" sz="2800" b="1" dirty="0">
              <a:solidFill>
                <a:schemeClr val="bg1"/>
              </a:solidFill>
            </a:endParaRPr>
          </a:p>
        </p:txBody>
      </p:sp>
      <p:sp>
        <p:nvSpPr>
          <p:cNvPr id="11" name="文本框 10"/>
          <p:cNvSpPr txBox="1"/>
          <p:nvPr/>
        </p:nvSpPr>
        <p:spPr>
          <a:xfrm>
            <a:off x="971550" y="2338070"/>
            <a:ext cx="10248265" cy="3322955"/>
          </a:xfrm>
          <a:prstGeom prst="rect">
            <a:avLst/>
          </a:prstGeom>
          <a:noFill/>
        </p:spPr>
        <p:txBody>
          <a:bodyPr wrap="square" rtlCol="0">
            <a:noAutofit/>
          </a:bodyPr>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直接拒绝会不会</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伤感情</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参考</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和</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抄袭</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的界限在哪里？</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有什么两全其美的方法？</a:t>
            </a: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875030" y="2949575"/>
            <a:ext cx="10248265" cy="2553335"/>
          </a:xfrm>
          <a:prstGeom prst="rect">
            <a:avLst/>
          </a:prstGeom>
          <a:noFill/>
        </p:spPr>
        <p:txBody>
          <a:bodyPr wrap="square" rtlCol="0">
            <a:spAutoFit/>
          </a:bodyPr>
          <a:p>
            <a:pPr algn="ctr"/>
            <a:r>
              <a:rPr lang="zh-CN" altLang="en-US" sz="4000">
                <a:latin typeface="仿宋" panose="02010609060101010101" charset="-122"/>
                <a:ea typeface="仿宋" panose="02010609060101010101" charset="-122"/>
                <a:cs typeface="仿宋" panose="02010609060101010101" charset="-122"/>
              </a:rPr>
              <a:t>情景</a:t>
            </a:r>
            <a:r>
              <a:rPr lang="en-US" altLang="zh-CN" sz="4000">
                <a:latin typeface="仿宋" panose="02010609060101010101" charset="-122"/>
                <a:ea typeface="仿宋" panose="02010609060101010101" charset="-122"/>
                <a:cs typeface="仿宋" panose="02010609060101010101" charset="-122"/>
              </a:rPr>
              <a:t>2</a:t>
            </a:r>
            <a:r>
              <a:rPr lang="zh-CN" altLang="en-US" sz="4000">
                <a:latin typeface="仿宋" panose="02010609060101010101" charset="-122"/>
                <a:ea typeface="仿宋" panose="02010609060101010101" charset="-122"/>
                <a:cs typeface="仿宋" panose="02010609060101010101" charset="-122"/>
              </a:rPr>
              <a:t>：</a:t>
            </a: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完美</a:t>
            </a: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的网上资料</a:t>
            </a:r>
            <a:endParaRPr lang="en-US" altLang="zh-CN" sz="4000">
              <a:latin typeface="仿宋" panose="02010609060101010101" charset="-122"/>
              <a:ea typeface="仿宋" panose="02010609060101010101" charset="-122"/>
              <a:cs typeface="仿宋" panose="02010609060101010101" charset="-122"/>
            </a:endParaRPr>
          </a:p>
          <a:p>
            <a:pPr algn="ctr"/>
            <a:endParaRPr lang="en-US" altLang="zh-CN"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请</a:t>
            </a:r>
            <a:r>
              <a:rPr lang="en-US" altLang="zh-CN" sz="4000">
                <a:solidFill>
                  <a:srgbClr val="FF0000"/>
                </a:solidFill>
                <a:latin typeface="仿宋" panose="02010609060101010101" charset="-122"/>
                <a:ea typeface="仿宋" panose="02010609060101010101" charset="-122"/>
                <a:cs typeface="仿宋" panose="02010609060101010101" charset="-122"/>
              </a:rPr>
              <a:t>1</a:t>
            </a:r>
            <a:r>
              <a:rPr lang="zh-CN" altLang="en-US" sz="4000">
                <a:solidFill>
                  <a:srgbClr val="FF0000"/>
                </a:solidFill>
                <a:latin typeface="仿宋" panose="02010609060101010101" charset="-122"/>
                <a:ea typeface="仿宋" panose="02010609060101010101" charset="-122"/>
                <a:cs typeface="仿宋" panose="02010609060101010101" charset="-122"/>
              </a:rPr>
              <a:t>位</a:t>
            </a:r>
            <a:r>
              <a:rPr lang="zh-CN" altLang="en-US" sz="4000">
                <a:latin typeface="仿宋" panose="02010609060101010101" charset="-122"/>
                <a:ea typeface="仿宋" panose="02010609060101010101" charset="-122"/>
                <a:cs typeface="仿宋" panose="02010609060101010101" charset="-122"/>
              </a:rPr>
              <a:t>同学进行角色扮演</a:t>
            </a:r>
            <a:endParaRPr lang="zh-CN" altLang="en-US"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读出台词，并做出相应</a:t>
            </a:r>
            <a:r>
              <a:rPr lang="zh-CN" altLang="en-US" sz="4000">
                <a:latin typeface="仿宋" panose="02010609060101010101" charset="-122"/>
                <a:ea typeface="仿宋" panose="02010609060101010101" charset="-122"/>
                <a:cs typeface="仿宋" panose="02010609060101010101" charset="-122"/>
              </a:rPr>
              <a:t>反应</a:t>
            </a:r>
            <a:endParaRPr lang="zh-CN" altLang="en-US" sz="40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sp>
        <p:nvSpPr>
          <p:cNvPr id="2" name="文本框 1"/>
          <p:cNvSpPr txBox="1"/>
          <p:nvPr/>
        </p:nvSpPr>
        <p:spPr>
          <a:xfrm>
            <a:off x="1508125" y="1673860"/>
            <a:ext cx="9238615" cy="3784600"/>
          </a:xfrm>
          <a:prstGeom prst="rect">
            <a:avLst/>
          </a:prstGeom>
          <a:noFill/>
        </p:spPr>
        <p:txBody>
          <a:bodyPr wrap="square" rtlCol="0">
            <a:spAutoFit/>
          </a:bodyPr>
          <a:lstStyle/>
          <a:p>
            <a:pPr algn="ctr">
              <a:lnSpc>
                <a:spcPct val="150000"/>
              </a:lnSpc>
            </a:pPr>
            <a:r>
              <a:rPr lang="zh-CN" altLang="en-US" sz="4000">
                <a:latin typeface="黑体" panose="02010609060101010101" charset="-122"/>
                <a:ea typeface="黑体" panose="02010609060101010101" charset="-122"/>
                <a:cs typeface="黑体" panose="02010609060101010101" charset="-122"/>
              </a:rPr>
              <a:t>本</a:t>
            </a:r>
            <a:r>
              <a:rPr lang="en-US" altLang="zh-CN" sz="4000">
                <a:latin typeface="黑体" panose="02010609060101010101" charset="-122"/>
                <a:ea typeface="黑体" panose="02010609060101010101" charset="-122"/>
                <a:cs typeface="黑体" panose="02010609060101010101" charset="-122"/>
              </a:rPr>
              <a:t>PPT</a:t>
            </a:r>
            <a:r>
              <a:rPr lang="zh-CN" altLang="en-US" sz="4000">
                <a:latin typeface="黑体" panose="02010609060101010101" charset="-122"/>
                <a:ea typeface="黑体" panose="02010609060101010101" charset="-122"/>
                <a:cs typeface="黑体" panose="02010609060101010101" charset="-122"/>
              </a:rPr>
              <a:t>仅作参考</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更多详细信息请参照</a:t>
            </a:r>
            <a:r>
              <a:rPr lang="zh-CN" altLang="en-US" sz="4000">
                <a:solidFill>
                  <a:srgbClr val="FF0000"/>
                </a:solidFill>
                <a:latin typeface="黑体" panose="02010609060101010101" charset="-122"/>
                <a:ea typeface="黑体" panose="02010609060101010101" charset="-122"/>
                <a:cs typeface="黑体" panose="02010609060101010101" charset="-122"/>
              </a:rPr>
              <a:t>附件</a:t>
            </a:r>
            <a:r>
              <a:rPr lang="zh-CN" altLang="en-US" sz="4000">
                <a:latin typeface="黑体" panose="02010609060101010101" charset="-122"/>
                <a:ea typeface="黑体" panose="02010609060101010101" charset="-122"/>
                <a:cs typeface="黑体" panose="02010609060101010101" charset="-122"/>
              </a:rPr>
              <a:t>中的</a:t>
            </a:r>
            <a:r>
              <a:rPr lang="zh-CN" altLang="en-US" sz="4000">
                <a:solidFill>
                  <a:srgbClr val="FF0000"/>
                </a:solidFill>
                <a:latin typeface="黑体" panose="02010609060101010101" charset="-122"/>
                <a:ea typeface="黑体" panose="02010609060101010101" charset="-122"/>
                <a:cs typeface="黑体" panose="02010609060101010101" charset="-122"/>
              </a:rPr>
              <a:t>相关素材</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各班可结合</a:t>
            </a:r>
            <a:r>
              <a:rPr lang="zh-CN" altLang="en-US" sz="4000">
                <a:solidFill>
                  <a:srgbClr val="FF0000"/>
                </a:solidFill>
                <a:latin typeface="黑体" panose="02010609060101010101" charset="-122"/>
                <a:ea typeface="黑体" panose="02010609060101010101" charset="-122"/>
                <a:cs typeface="黑体" panose="02010609060101010101" charset="-122"/>
              </a:rPr>
              <a:t>班级实际需要</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对</a:t>
            </a:r>
            <a:r>
              <a:rPr lang="en-US" altLang="zh-CN" sz="4000">
                <a:latin typeface="黑体" panose="02010609060101010101" charset="-122"/>
                <a:ea typeface="黑体" panose="02010609060101010101" charset="-122"/>
                <a:cs typeface="黑体" panose="02010609060101010101" charset="-122"/>
              </a:rPr>
              <a:t>PPT</a:t>
            </a:r>
            <a:r>
              <a:rPr lang="zh-CN" altLang="en-US" sz="4000">
                <a:latin typeface="黑体" panose="02010609060101010101" charset="-122"/>
                <a:ea typeface="黑体" panose="02010609060101010101" charset="-122"/>
                <a:cs typeface="黑体" panose="02010609060101010101" charset="-122"/>
              </a:rPr>
              <a:t>内容进行修改</a:t>
            </a:r>
            <a:endParaRPr lang="zh-CN" altLang="en-US" sz="4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971550" y="2119630"/>
            <a:ext cx="10248265" cy="2668270"/>
          </a:xfrm>
          <a:prstGeom prst="rect">
            <a:avLst/>
          </a:prstGeom>
          <a:noFill/>
        </p:spPr>
        <p:txBody>
          <a:bodyPr wrap="square" rtlCol="0">
            <a:noAutofit/>
          </a:bodyPr>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正在写论文中。</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这段话简直完美地表达了我的观点！直接复制粘贴吧，应该没人</a:t>
            </a:r>
            <a:r>
              <a:rPr lang="zh-CN" altLang="en-US" sz="2800">
                <a:latin typeface="仿宋" panose="02010609060101010101" charset="-122"/>
                <a:ea typeface="仿宋" panose="02010609060101010101" charset="-122"/>
                <a:cs typeface="仿宋" panose="02010609060101010101" charset="-122"/>
              </a:rPr>
              <a:t>会发现吧？</a:t>
            </a: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a:latin typeface="仿宋" panose="02010609060101010101" charset="-122"/>
                <a:ea typeface="仿宋" panose="02010609060101010101" charset="-122"/>
                <a:cs typeface="仿宋" panose="02010609060101010101" charset="-122"/>
              </a:rPr>
              <a:t>角色</a:t>
            </a:r>
            <a:r>
              <a:rPr lang="en-US" altLang="zh-CN" sz="2800">
                <a:latin typeface="仿宋" panose="02010609060101010101" charset="-122"/>
                <a:ea typeface="仿宋" panose="02010609060101010101" charset="-122"/>
                <a:cs typeface="仿宋" panose="02010609060101010101" charset="-122"/>
              </a:rPr>
              <a:t>A</a:t>
            </a:r>
            <a:r>
              <a:rPr lang="zh-CN" altLang="en-US" sz="2800">
                <a:latin typeface="仿宋" panose="02010609060101010101" charset="-122"/>
                <a:ea typeface="仿宋" panose="02010609060101010101" charset="-122"/>
                <a:cs typeface="仿宋" panose="02010609060101010101" charset="-122"/>
              </a:rPr>
              <a:t>的</a:t>
            </a:r>
            <a:r>
              <a:rPr lang="zh-CN" altLang="en-US" sz="2800">
                <a:latin typeface="仿宋" panose="02010609060101010101" charset="-122"/>
                <a:ea typeface="仿宋" panose="02010609060101010101" charset="-122"/>
                <a:cs typeface="仿宋" panose="02010609060101010101" charset="-122"/>
              </a:rPr>
              <a:t>反应：</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讨论</a:t>
            </a:r>
            <a:endParaRPr lang="zh-CN" altLang="en-US" sz="2800" b="1" dirty="0">
              <a:solidFill>
                <a:schemeClr val="bg1"/>
              </a:solidFill>
            </a:endParaRPr>
          </a:p>
        </p:txBody>
      </p:sp>
      <p:sp>
        <p:nvSpPr>
          <p:cNvPr id="11" name="文本框 10"/>
          <p:cNvSpPr txBox="1"/>
          <p:nvPr/>
        </p:nvSpPr>
        <p:spPr>
          <a:xfrm>
            <a:off x="971550" y="2338070"/>
            <a:ext cx="10248265" cy="3322955"/>
          </a:xfrm>
          <a:prstGeom prst="rect">
            <a:avLst/>
          </a:prstGeom>
          <a:noFill/>
        </p:spPr>
        <p:txBody>
          <a:bodyPr wrap="square" rtlCol="0">
            <a:noAutofit/>
          </a:bodyPr>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为什么不能直接复制粘贴？</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什么是</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引用</a:t>
            </a: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？怎么正确引用？</a:t>
            </a: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875030" y="2949575"/>
            <a:ext cx="10248265" cy="2553335"/>
          </a:xfrm>
          <a:prstGeom prst="rect">
            <a:avLst/>
          </a:prstGeom>
          <a:noFill/>
        </p:spPr>
        <p:txBody>
          <a:bodyPr wrap="square" rtlCol="0">
            <a:spAutoFit/>
          </a:bodyPr>
          <a:p>
            <a:pPr algn="ctr"/>
            <a:r>
              <a:rPr lang="zh-CN" altLang="en-US" sz="4000">
                <a:latin typeface="仿宋" panose="02010609060101010101" charset="-122"/>
                <a:ea typeface="仿宋" panose="02010609060101010101" charset="-122"/>
                <a:cs typeface="仿宋" panose="02010609060101010101" charset="-122"/>
              </a:rPr>
              <a:t>情景</a:t>
            </a:r>
            <a:r>
              <a:rPr lang="en-US" altLang="zh-CN" sz="4000">
                <a:latin typeface="仿宋" panose="02010609060101010101" charset="-122"/>
                <a:ea typeface="仿宋" panose="02010609060101010101" charset="-122"/>
                <a:cs typeface="仿宋" panose="02010609060101010101" charset="-122"/>
              </a:rPr>
              <a:t>2</a:t>
            </a:r>
            <a:r>
              <a:rPr lang="zh-CN" altLang="en-US" sz="4000">
                <a:latin typeface="仿宋" panose="02010609060101010101" charset="-122"/>
                <a:ea typeface="仿宋" panose="02010609060101010101" charset="-122"/>
                <a:cs typeface="仿宋" panose="02010609060101010101" charset="-122"/>
              </a:rPr>
              <a:t>：考场上的</a:t>
            </a:r>
            <a:r>
              <a:rPr lang="en-US" altLang="zh-CN" sz="4000">
                <a:latin typeface="仿宋" panose="02010609060101010101" charset="-122"/>
                <a:ea typeface="仿宋" panose="02010609060101010101" charset="-122"/>
                <a:cs typeface="仿宋" panose="02010609060101010101" charset="-122"/>
              </a:rPr>
              <a:t>“</a:t>
            </a:r>
            <a:r>
              <a:rPr lang="zh-CN" altLang="en-US" sz="4000">
                <a:latin typeface="仿宋" panose="02010609060101010101" charset="-122"/>
                <a:ea typeface="仿宋" panose="02010609060101010101" charset="-122"/>
                <a:cs typeface="仿宋" panose="02010609060101010101" charset="-122"/>
              </a:rPr>
              <a:t>诱惑</a:t>
            </a:r>
            <a:r>
              <a:rPr lang="en-US" altLang="zh-CN" sz="4000">
                <a:latin typeface="仿宋" panose="02010609060101010101" charset="-122"/>
                <a:ea typeface="仿宋" panose="02010609060101010101" charset="-122"/>
                <a:cs typeface="仿宋" panose="02010609060101010101" charset="-122"/>
              </a:rPr>
              <a:t>”</a:t>
            </a:r>
            <a:endParaRPr lang="zh-CN" altLang="en-US" sz="4000">
              <a:latin typeface="仿宋" panose="02010609060101010101" charset="-122"/>
              <a:ea typeface="仿宋" panose="02010609060101010101" charset="-122"/>
              <a:cs typeface="仿宋" panose="02010609060101010101" charset="-122"/>
            </a:endParaRPr>
          </a:p>
          <a:p>
            <a:pPr algn="ctr"/>
            <a:endParaRPr lang="en-US" altLang="zh-CN"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请</a:t>
            </a:r>
            <a:r>
              <a:rPr lang="en-US" altLang="zh-CN" sz="4000">
                <a:solidFill>
                  <a:srgbClr val="FF0000"/>
                </a:solidFill>
                <a:latin typeface="仿宋" panose="02010609060101010101" charset="-122"/>
                <a:ea typeface="仿宋" panose="02010609060101010101" charset="-122"/>
                <a:cs typeface="仿宋" panose="02010609060101010101" charset="-122"/>
              </a:rPr>
              <a:t>2</a:t>
            </a:r>
            <a:r>
              <a:rPr lang="zh-CN" altLang="en-US" sz="4000">
                <a:solidFill>
                  <a:srgbClr val="FF0000"/>
                </a:solidFill>
                <a:latin typeface="仿宋" panose="02010609060101010101" charset="-122"/>
                <a:ea typeface="仿宋" panose="02010609060101010101" charset="-122"/>
                <a:cs typeface="仿宋" panose="02010609060101010101" charset="-122"/>
              </a:rPr>
              <a:t>位</a:t>
            </a:r>
            <a:r>
              <a:rPr lang="zh-CN" altLang="en-US" sz="4000">
                <a:latin typeface="仿宋" panose="02010609060101010101" charset="-122"/>
                <a:ea typeface="仿宋" panose="02010609060101010101" charset="-122"/>
                <a:cs typeface="仿宋" panose="02010609060101010101" charset="-122"/>
              </a:rPr>
              <a:t>同学进行角色扮演</a:t>
            </a:r>
            <a:endParaRPr lang="zh-CN" altLang="en-US" sz="4000">
              <a:latin typeface="仿宋" panose="02010609060101010101" charset="-122"/>
              <a:ea typeface="仿宋" panose="02010609060101010101" charset="-122"/>
              <a:cs typeface="仿宋" panose="02010609060101010101" charset="-122"/>
            </a:endParaRPr>
          </a:p>
          <a:p>
            <a:pPr algn="ctr"/>
            <a:r>
              <a:rPr lang="zh-CN" altLang="en-US" sz="4000">
                <a:latin typeface="仿宋" panose="02010609060101010101" charset="-122"/>
                <a:ea typeface="仿宋" panose="02010609060101010101" charset="-122"/>
                <a:cs typeface="仿宋" panose="02010609060101010101" charset="-122"/>
              </a:rPr>
              <a:t>读出台词，并做出相应</a:t>
            </a:r>
            <a:r>
              <a:rPr lang="zh-CN" altLang="en-US" sz="4000">
                <a:latin typeface="仿宋" panose="02010609060101010101" charset="-122"/>
                <a:ea typeface="仿宋" panose="02010609060101010101" charset="-122"/>
                <a:cs typeface="仿宋" panose="02010609060101010101" charset="-122"/>
              </a:rPr>
              <a:t>反应</a:t>
            </a:r>
            <a:endParaRPr lang="zh-CN" altLang="en-US" sz="40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模拟</a:t>
            </a:r>
            <a:endParaRPr lang="zh-CN" altLang="en-US" sz="2800" b="1" dirty="0">
              <a:solidFill>
                <a:schemeClr val="bg1"/>
              </a:solidFill>
            </a:endParaRPr>
          </a:p>
        </p:txBody>
      </p:sp>
      <p:sp>
        <p:nvSpPr>
          <p:cNvPr id="11" name="文本框 10"/>
          <p:cNvSpPr txBox="1"/>
          <p:nvPr/>
        </p:nvSpPr>
        <p:spPr>
          <a:xfrm>
            <a:off x="971550" y="1859915"/>
            <a:ext cx="10615295" cy="2668270"/>
          </a:xfrm>
          <a:prstGeom prst="rect">
            <a:avLst/>
          </a:prstGeom>
          <a:noFill/>
        </p:spPr>
        <p:txBody>
          <a:bodyPr wrap="square" rtlCol="0">
            <a:noAutofit/>
          </a:bodyPr>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和角色</a:t>
            </a:r>
            <a:r>
              <a:rPr lang="en-US" altLang="zh-CN" sz="2800" b="1">
                <a:latin typeface="仿宋" panose="02010609060101010101" charset="-122"/>
                <a:ea typeface="仿宋" panose="02010609060101010101" charset="-122"/>
                <a:cs typeface="仿宋" panose="02010609060101010101" charset="-122"/>
              </a:rPr>
              <a:t>B</a:t>
            </a:r>
            <a:r>
              <a:rPr lang="zh-CN" altLang="en-US" sz="2800" b="1">
                <a:latin typeface="仿宋" panose="02010609060101010101" charset="-122"/>
                <a:ea typeface="仿宋" panose="02010609060101010101" charset="-122"/>
                <a:cs typeface="仿宋" panose="02010609060101010101" charset="-122"/>
              </a:rPr>
              <a:t>正坐在考场上</a:t>
            </a:r>
            <a:r>
              <a:rPr lang="zh-CN" altLang="en-US" sz="2800" b="1">
                <a:latin typeface="仿宋" panose="02010609060101010101" charset="-122"/>
                <a:ea typeface="仿宋" panose="02010609060101010101" charset="-122"/>
                <a:cs typeface="仿宋" panose="02010609060101010101" charset="-122"/>
              </a:rPr>
              <a:t>答题。</a:t>
            </a:r>
            <a:endParaRPr lang="zh-CN" altLang="en-US" sz="2800" b="1">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A</a:t>
            </a:r>
            <a:r>
              <a:rPr lang="zh-CN" altLang="en-US" sz="2800" b="1">
                <a:latin typeface="仿宋" panose="02010609060101010101" charset="-122"/>
                <a:ea typeface="仿宋" panose="02010609060101010101" charset="-122"/>
                <a:cs typeface="仿宋" panose="02010609060101010101" charset="-122"/>
              </a:rPr>
              <a:t>（心想）：这道题怎么就是做不出来！等等，角色</a:t>
            </a:r>
            <a:r>
              <a:rPr lang="en-US" altLang="zh-CN" sz="2800" b="1">
                <a:latin typeface="仿宋" panose="02010609060101010101" charset="-122"/>
                <a:ea typeface="仿宋" panose="02010609060101010101" charset="-122"/>
                <a:cs typeface="仿宋" panose="02010609060101010101" charset="-122"/>
              </a:rPr>
              <a:t>B</a:t>
            </a:r>
            <a:r>
              <a:rPr lang="zh-CN" altLang="en-US" sz="2800" b="1">
                <a:latin typeface="仿宋" panose="02010609060101010101" charset="-122"/>
                <a:ea typeface="仿宋" panose="02010609060101010101" charset="-122"/>
                <a:cs typeface="仿宋" panose="02010609060101010101" charset="-122"/>
              </a:rPr>
              <a:t>的答案好像就在桌边，我只要伸伸脖子就能看见！</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b="1">
                <a:latin typeface="仿宋" panose="02010609060101010101" charset="-122"/>
                <a:ea typeface="仿宋" panose="02010609060101010101" charset="-122"/>
                <a:cs typeface="仿宋" panose="02010609060101010101" charset="-122"/>
              </a:rPr>
              <a:t>角色</a:t>
            </a:r>
            <a:r>
              <a:rPr lang="en-US" altLang="zh-CN" sz="2800" b="1">
                <a:latin typeface="仿宋" panose="02010609060101010101" charset="-122"/>
                <a:ea typeface="仿宋" panose="02010609060101010101" charset="-122"/>
                <a:cs typeface="仿宋" panose="02010609060101010101" charset="-122"/>
              </a:rPr>
              <a:t>B</a:t>
            </a:r>
            <a:r>
              <a:rPr lang="zh-CN" altLang="en-US" sz="2800" b="1">
                <a:latin typeface="仿宋" panose="02010609060101010101" charset="-122"/>
                <a:ea typeface="仿宋" panose="02010609060101010101" charset="-122"/>
                <a:cs typeface="仿宋" panose="02010609060101010101" charset="-122"/>
              </a:rPr>
              <a:t>（卷子摆在桌子旁边）：突然察觉到</a:t>
            </a:r>
            <a:r>
              <a:rPr lang="zh-CN" altLang="en-US" sz="2800" b="1">
                <a:latin typeface="仿宋" panose="02010609060101010101" charset="-122"/>
                <a:ea typeface="仿宋" panose="02010609060101010101" charset="-122"/>
                <a:cs typeface="仿宋" panose="02010609060101010101" charset="-122"/>
              </a:rPr>
              <a:t>好像有人在看我的卷子。</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a:latin typeface="仿宋" panose="02010609060101010101" charset="-122"/>
                <a:ea typeface="仿宋" panose="02010609060101010101" charset="-122"/>
                <a:cs typeface="仿宋" panose="02010609060101010101" charset="-122"/>
              </a:rPr>
              <a:t>角色</a:t>
            </a:r>
            <a:r>
              <a:rPr lang="en-US" altLang="zh-CN" sz="2800">
                <a:latin typeface="仿宋" panose="02010609060101010101" charset="-122"/>
                <a:ea typeface="仿宋" panose="02010609060101010101" charset="-122"/>
                <a:cs typeface="仿宋" panose="02010609060101010101" charset="-122"/>
              </a:rPr>
              <a:t>A</a:t>
            </a:r>
            <a:r>
              <a:rPr lang="zh-CN" altLang="en-US" sz="2800">
                <a:latin typeface="仿宋" panose="02010609060101010101" charset="-122"/>
                <a:ea typeface="仿宋" panose="02010609060101010101" charset="-122"/>
                <a:cs typeface="仿宋" panose="02010609060101010101" charset="-122"/>
              </a:rPr>
              <a:t>的</a:t>
            </a:r>
            <a:r>
              <a:rPr lang="zh-CN" altLang="en-US" sz="2800">
                <a:latin typeface="仿宋" panose="02010609060101010101" charset="-122"/>
                <a:ea typeface="仿宋" panose="02010609060101010101" charset="-122"/>
                <a:cs typeface="仿宋" panose="02010609060101010101" charset="-122"/>
              </a:rPr>
              <a:t>反应：</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r>
              <a:rPr lang="zh-CN" altLang="en-US" sz="2800">
                <a:latin typeface="仿宋" panose="02010609060101010101" charset="-122"/>
                <a:ea typeface="仿宋" panose="02010609060101010101" charset="-122"/>
                <a:cs typeface="仿宋" panose="02010609060101010101" charset="-122"/>
              </a:rPr>
              <a:t>角色</a:t>
            </a:r>
            <a:r>
              <a:rPr lang="en-US" altLang="zh-CN" sz="2800">
                <a:latin typeface="仿宋" panose="02010609060101010101" charset="-122"/>
                <a:ea typeface="仿宋" panose="02010609060101010101" charset="-122"/>
                <a:cs typeface="仿宋" panose="02010609060101010101" charset="-122"/>
              </a:rPr>
              <a:t>B</a:t>
            </a:r>
            <a:r>
              <a:rPr lang="zh-CN" altLang="en-US" sz="2800">
                <a:latin typeface="仿宋" panose="02010609060101010101" charset="-122"/>
                <a:ea typeface="仿宋" panose="02010609060101010101" charset="-122"/>
                <a:cs typeface="仿宋" panose="02010609060101010101" charset="-122"/>
              </a:rPr>
              <a:t>的</a:t>
            </a:r>
            <a:r>
              <a:rPr lang="zh-CN" altLang="en-US" sz="2800">
                <a:latin typeface="仿宋" panose="02010609060101010101" charset="-122"/>
                <a:ea typeface="仿宋" panose="02010609060101010101" charset="-122"/>
                <a:cs typeface="仿宋" panose="02010609060101010101" charset="-122"/>
              </a:rPr>
              <a:t>反应：</a:t>
            </a: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3</a:t>
            </a:r>
            <a:r>
              <a:rPr kumimoji="1" lang="zh-CN" altLang="en-US" sz="3200" b="1" spc="0" dirty="0">
                <a:solidFill>
                  <a:schemeClr val="tx1"/>
                </a:solidFill>
                <a:effectLst/>
                <a:latin typeface="微软雅黑" panose="020B0503020204020204" charset="-122"/>
                <a:ea typeface="微软雅黑" panose="020B0503020204020204" charset="-122"/>
                <a:cs typeface="+mn-ea"/>
              </a:rPr>
              <a:t>：学术诚信情景</a:t>
            </a:r>
            <a:r>
              <a:rPr kumimoji="1" lang="zh-CN" altLang="en-US" sz="3200" b="1" spc="0" dirty="0">
                <a:solidFill>
                  <a:schemeClr val="tx1"/>
                </a:solidFill>
                <a:effectLst/>
                <a:latin typeface="微软雅黑" panose="020B0503020204020204" charset="-122"/>
                <a:ea typeface="微软雅黑" panose="020B0503020204020204" charset="-122"/>
                <a:cs typeface="+mn-ea"/>
              </a:rPr>
              <a:t>思辨</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2638793"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4820" y="1310005"/>
            <a:ext cx="2639695" cy="521970"/>
          </a:xfrm>
          <a:prstGeom prst="rect">
            <a:avLst/>
          </a:prstGeom>
          <a:noFill/>
        </p:spPr>
        <p:txBody>
          <a:bodyPr wrap="square" rtlCol="0">
            <a:spAutoFit/>
          </a:bodyPr>
          <a:lstStyle/>
          <a:p>
            <a:pPr algn="ctr"/>
            <a:r>
              <a:rPr lang="zh-CN" altLang="en-US" sz="2800" b="1" dirty="0">
                <a:solidFill>
                  <a:schemeClr val="bg1"/>
                </a:solidFill>
              </a:rPr>
              <a:t>情景</a:t>
            </a:r>
            <a:r>
              <a:rPr lang="zh-CN" altLang="en-US" sz="2800" b="1" dirty="0">
                <a:solidFill>
                  <a:schemeClr val="bg1"/>
                </a:solidFill>
              </a:rPr>
              <a:t>讨论</a:t>
            </a:r>
            <a:endParaRPr lang="zh-CN" altLang="en-US" sz="2800" b="1" dirty="0">
              <a:solidFill>
                <a:schemeClr val="bg1"/>
              </a:solidFill>
            </a:endParaRPr>
          </a:p>
        </p:txBody>
      </p:sp>
      <p:sp>
        <p:nvSpPr>
          <p:cNvPr id="11" name="文本框 10"/>
          <p:cNvSpPr txBox="1"/>
          <p:nvPr/>
        </p:nvSpPr>
        <p:spPr>
          <a:xfrm>
            <a:off x="971550" y="2338070"/>
            <a:ext cx="10248265" cy="3322955"/>
          </a:xfrm>
          <a:prstGeom prst="rect">
            <a:avLst/>
          </a:prstGeom>
          <a:noFill/>
        </p:spPr>
        <p:txBody>
          <a:bodyPr wrap="square" rtlCol="0">
            <a:noAutofit/>
          </a:bodyPr>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偷看一次真的没关系吗？</a:t>
            </a:r>
            <a:endParaRPr lang="zh-CN" altLang="en-US" sz="2800">
              <a:latin typeface="仿宋" panose="02010609060101010101" charset="-122"/>
              <a:ea typeface="仿宋" panose="02010609060101010101" charset="-122"/>
              <a:cs typeface="仿宋" panose="02010609060101010101" charset="-122"/>
            </a:endParaRPr>
          </a:p>
          <a:p>
            <a:pPr algn="just">
              <a:lnSpc>
                <a:spcPct val="150000"/>
              </a:lnSpc>
            </a:pP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sym typeface="+mn-ea"/>
              </a:rPr>
              <a:t>这次得逞了，下次怎么办？</a:t>
            </a:r>
            <a:endParaRPr lang="zh-CN" altLang="en-US" sz="2800">
              <a:latin typeface="仿宋" panose="02010609060101010101" charset="-122"/>
              <a:ea typeface="仿宋" panose="02010609060101010101" charset="-122"/>
              <a:cs typeface="仿宋" panose="02010609060101010101" charset="-122"/>
              <a:sym typeface="+mn-ea"/>
            </a:endParaRPr>
          </a:p>
          <a:p>
            <a:pPr algn="just">
              <a:lnSpc>
                <a:spcPct val="150000"/>
              </a:lnSpc>
            </a:pPr>
            <a:endParaRPr lang="en-US" altLang="zh-CN" sz="2800">
              <a:latin typeface="仿宋" panose="02010609060101010101" charset="-122"/>
              <a:ea typeface="仿宋" panose="02010609060101010101" charset="-122"/>
              <a:cs typeface="仿宋" panose="02010609060101010101" charset="-122"/>
            </a:endParaRPr>
          </a:p>
          <a:p>
            <a:pPr algn="just">
              <a:lnSpc>
                <a:spcPct val="150000"/>
              </a:lnSpc>
            </a:pPr>
            <a:r>
              <a:rPr lang="en-US" altLang="zh-CN" sz="2800">
                <a:latin typeface="仿宋" panose="02010609060101010101" charset="-122"/>
                <a:ea typeface="仿宋" panose="02010609060101010101" charset="-122"/>
                <a:cs typeface="仿宋" panose="02010609060101010101" charset="-122"/>
              </a:rPr>
              <a:t>·</a:t>
            </a:r>
            <a:r>
              <a:rPr lang="zh-CN" altLang="en-US" sz="2800">
                <a:latin typeface="仿宋" panose="02010609060101010101" charset="-122"/>
                <a:ea typeface="仿宋" panose="02010609060101010101" charset="-122"/>
                <a:cs typeface="仿宋" panose="02010609060101010101" charset="-122"/>
              </a:rPr>
              <a:t>依赖作弊的后果是什么？</a:t>
            </a:r>
            <a:endParaRPr lang="zh-CN" altLang="en-US" sz="280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32705" y="1629410"/>
            <a:ext cx="1998980" cy="1986280"/>
            <a:chOff x="8234" y="2584"/>
            <a:chExt cx="3148" cy="3128"/>
          </a:xfrm>
        </p:grpSpPr>
        <p:sp>
          <p:nvSpPr>
            <p:cNvPr id="5" name="椭圆 4"/>
            <p:cNvSpPr/>
            <p:nvPr/>
          </p:nvSpPr>
          <p:spPr>
            <a:xfrm>
              <a:off x="8517" y="2853"/>
              <a:ext cx="2469" cy="2562"/>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椭圆 5"/>
            <p:cNvSpPr/>
            <p:nvPr/>
          </p:nvSpPr>
          <p:spPr>
            <a:xfrm>
              <a:off x="8234" y="2584"/>
              <a:ext cx="3035" cy="3129"/>
            </a:xfrm>
            <a:prstGeom prst="ellipse">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椭圆 6"/>
            <p:cNvSpPr/>
            <p:nvPr/>
          </p:nvSpPr>
          <p:spPr>
            <a:xfrm>
              <a:off x="8400" y="2725"/>
              <a:ext cx="518" cy="519"/>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nvSpPr>
          <p:spPr>
            <a:xfrm>
              <a:off x="10864" y="4755"/>
              <a:ext cx="518" cy="519"/>
            </a:xfrm>
            <a:prstGeom prst="ellipse">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04</a:t>
            </a:r>
            <a:endParaRPr lang="en-US" altLang="zh-CN" sz="6600" b="1">
              <a:solidFill>
                <a:schemeClr val="bg1"/>
              </a:solidFill>
              <a:latin typeface="+mj-ea"/>
              <a:ea typeface="+mj-ea"/>
            </a:endParaRPr>
          </a:p>
        </p:txBody>
      </p:sp>
      <p:grpSp>
        <p:nvGrpSpPr>
          <p:cNvPr id="18" name="组合 17"/>
          <p:cNvGrpSpPr/>
          <p:nvPr/>
        </p:nvGrpSpPr>
        <p:grpSpPr>
          <a:xfrm>
            <a:off x="2256155" y="3991610"/>
            <a:ext cx="7565390" cy="812800"/>
            <a:chOff x="3553" y="6286"/>
            <a:chExt cx="11914" cy="1280"/>
          </a:xfrm>
        </p:grpSpPr>
        <p:sp>
          <p:nvSpPr>
            <p:cNvPr id="17" name="圆角矩形 16"/>
            <p:cNvSpPr/>
            <p:nvPr/>
          </p:nvSpPr>
          <p:spPr>
            <a:xfrm>
              <a:off x="3553" y="6286"/>
              <a:ext cx="11914" cy="12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文本框 15"/>
            <p:cNvSpPr txBox="1"/>
            <p:nvPr/>
          </p:nvSpPr>
          <p:spPr>
            <a:xfrm>
              <a:off x="3669" y="6286"/>
              <a:ext cx="11798" cy="1210"/>
            </a:xfrm>
            <a:prstGeom prst="rect">
              <a:avLst/>
            </a:prstGeom>
          </p:spPr>
          <p:txBody>
            <a:bodyPr wrap="square">
              <a:spAutoFit/>
            </a:bodyPr>
            <a:lstStyle/>
            <a:p>
              <a:pPr marL="0" indent="0" algn="ctr" defTabSz="266700">
                <a:spcBef>
                  <a:spcPct val="0"/>
                </a:spcBef>
                <a:spcAft>
                  <a:spcPct val="0"/>
                </a:spcAft>
              </a:pPr>
              <a:r>
                <a:rPr kumimoji="1" lang="zh-CN" altLang="en-US" sz="4400" b="1" dirty="0">
                  <a:solidFill>
                    <a:schemeClr val="bg1"/>
                  </a:solidFill>
                  <a:latin typeface="微软雅黑" panose="020B0503020204020204" charset="-122"/>
                  <a:ea typeface="微软雅黑" panose="020B0503020204020204" charset="-122"/>
                  <a:cs typeface="+mn-ea"/>
                </a:rPr>
                <a:t>学术规范知识</a:t>
              </a:r>
              <a:r>
                <a:rPr kumimoji="1" lang="zh-CN" altLang="en-US" sz="4400" b="1" dirty="0">
                  <a:solidFill>
                    <a:schemeClr val="bg1"/>
                  </a:solidFill>
                  <a:latin typeface="微软雅黑" panose="020B0503020204020204" charset="-122"/>
                  <a:ea typeface="微软雅黑" panose="020B0503020204020204" charset="-122"/>
                  <a:cs typeface="+mn-ea"/>
                </a:rPr>
                <a:t>问答</a:t>
              </a:r>
              <a:endParaRPr kumimoji="1" lang="zh-CN" altLang="en-US" sz="4400" b="1" dirty="0">
                <a:solidFill>
                  <a:schemeClr val="bg1"/>
                </a:solidFill>
                <a:latin typeface="微软雅黑" panose="020B0503020204020204" charset="-122"/>
                <a:ea typeface="微软雅黑" panose="020B0503020204020204" charset="-122"/>
                <a:cs typeface="+mn-ea"/>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normAutofit/>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a:t>
            </a:r>
            <a:r>
              <a:rPr kumimoji="1" lang="en-US" altLang="zh-CN" sz="3200" b="1" spc="0" dirty="0">
                <a:solidFill>
                  <a:schemeClr val="tx1"/>
                </a:solidFill>
                <a:effectLst/>
                <a:latin typeface="微软雅黑" panose="020B0503020204020204" charset="-122"/>
                <a:ea typeface="微软雅黑" panose="020B0503020204020204" charset="-122"/>
                <a:cs typeface="+mn-ea"/>
              </a:rPr>
              <a:t>4</a:t>
            </a:r>
            <a:r>
              <a:rPr kumimoji="1" lang="zh-CN" altLang="en-US" sz="3200" b="1" spc="0" dirty="0">
                <a:solidFill>
                  <a:schemeClr val="tx1"/>
                </a:solidFill>
                <a:effectLst/>
                <a:latin typeface="微软雅黑" panose="020B0503020204020204" charset="-122"/>
                <a:ea typeface="微软雅黑" panose="020B0503020204020204" charset="-122"/>
                <a:cs typeface="+mn-ea"/>
              </a:rPr>
              <a:t>：学术规范知识</a:t>
            </a:r>
            <a:r>
              <a:rPr kumimoji="1" lang="zh-CN" altLang="en-US" sz="3200" b="1" spc="0" dirty="0">
                <a:solidFill>
                  <a:schemeClr val="tx1"/>
                </a:solidFill>
                <a:effectLst/>
                <a:latin typeface="微软雅黑" panose="020B0503020204020204" charset="-122"/>
                <a:ea typeface="微软雅黑" panose="020B0503020204020204" charset="-122"/>
                <a:cs typeface="+mn-ea"/>
              </a:rPr>
              <a:t>问答</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20115" y="1678940"/>
            <a:ext cx="10281285" cy="4154170"/>
          </a:xfrm>
          <a:prstGeom prst="rect">
            <a:avLst/>
          </a:prstGeom>
          <a:noFill/>
        </p:spPr>
        <p:txBody>
          <a:bodyPr wrap="square" rtlCol="0">
            <a:spAutoFit/>
          </a:bodyPr>
          <a:p>
            <a:pPr indent="0">
              <a:buFont typeface="Wingdings" panose="05000000000000000000" charset="0"/>
              <a:buNone/>
            </a:pPr>
            <a:r>
              <a:rPr lang="en-US" altLang="zh-CN" sz="2400" dirty="0">
                <a:latin typeface="仿宋" panose="02010609060101010101" charset="-122"/>
                <a:ea typeface="仿宋" panose="02010609060101010101" charset="-122"/>
                <a:cs typeface="仿宋" panose="02010609060101010101" charset="-122"/>
              </a:rPr>
              <a:t>·</a:t>
            </a:r>
            <a:r>
              <a:rPr lang="zh-CN" altLang="en-US" sz="2400" dirty="0">
                <a:latin typeface="仿宋" panose="02010609060101010101" charset="-122"/>
                <a:ea typeface="仿宋" panose="02010609060101010101" charset="-122"/>
                <a:cs typeface="仿宋" panose="02010609060101010101" charset="-122"/>
              </a:rPr>
              <a:t>用 AI 工具对网络</a:t>
            </a:r>
            <a:r>
              <a:rPr lang="zh-CN" altLang="en-US" sz="2400" dirty="0">
                <a:latin typeface="仿宋" panose="02010609060101010101" charset="-122"/>
                <a:ea typeface="仿宋" panose="02010609060101010101" charset="-122"/>
                <a:cs typeface="仿宋" panose="02010609060101010101" charset="-122"/>
              </a:rPr>
              <a:t>文章进行改写，使查重率降至 15% 以下，就不属于学术不端。（  ）</a:t>
            </a: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r>
              <a:rPr lang="en-US" altLang="zh-CN" sz="2400" dirty="0">
                <a:latin typeface="仿宋" panose="02010609060101010101" charset="-122"/>
                <a:ea typeface="仿宋" panose="02010609060101010101" charset="-122"/>
                <a:cs typeface="仿宋" panose="02010609060101010101" charset="-122"/>
              </a:rPr>
              <a:t>·</a:t>
            </a:r>
            <a:r>
              <a:rPr lang="zh-CN" altLang="en-US" sz="2400" dirty="0">
                <a:latin typeface="仿宋" panose="02010609060101010101" charset="-122"/>
                <a:ea typeface="仿宋" panose="02010609060101010101" charset="-122"/>
                <a:cs typeface="仿宋" panose="02010609060101010101" charset="-122"/>
              </a:rPr>
              <a:t>本科毕业设计中，因实验多次失败未达预期，微调几组非核心数据 “优化” 结果，只要导师未发现就不算造假。（  ）</a:t>
            </a: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r>
              <a:rPr lang="en-US" altLang="zh-CN" sz="2400" dirty="0">
                <a:latin typeface="仿宋" panose="02010609060101010101" charset="-122"/>
                <a:ea typeface="仿宋" panose="02010609060101010101" charset="-122"/>
                <a:cs typeface="仿宋" panose="02010609060101010101" charset="-122"/>
              </a:rPr>
              <a:t>·</a:t>
            </a:r>
            <a:r>
              <a:rPr lang="zh-CN" altLang="en-US" sz="2400" dirty="0">
                <a:latin typeface="仿宋" panose="02010609060101010101" charset="-122"/>
                <a:ea typeface="仿宋" panose="02010609060101010101" charset="-122"/>
                <a:cs typeface="仿宋" panose="02010609060101010101" charset="-122"/>
              </a:rPr>
              <a:t>线上开卷考试时，同学通过微信分享选择题答案，自己仅浏览未直接照搬，不违反诚信承诺。（  ）</a:t>
            </a: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endParaRPr lang="zh-CN" altLang="en-US" sz="2400" dirty="0">
              <a:latin typeface="仿宋" panose="02010609060101010101" charset="-122"/>
              <a:ea typeface="仿宋" panose="02010609060101010101" charset="-122"/>
              <a:cs typeface="仿宋" panose="02010609060101010101" charset="-122"/>
            </a:endParaRPr>
          </a:p>
          <a:p>
            <a:pPr indent="0">
              <a:buFont typeface="Wingdings" panose="05000000000000000000" charset="0"/>
              <a:buNone/>
            </a:pPr>
            <a:r>
              <a:rPr lang="en-US" altLang="zh-CN" sz="2400" dirty="0">
                <a:latin typeface="仿宋" panose="02010609060101010101" charset="-122"/>
                <a:ea typeface="仿宋" panose="02010609060101010101" charset="-122"/>
                <a:cs typeface="仿宋" panose="02010609060101010101" charset="-122"/>
              </a:rPr>
              <a:t>·</a:t>
            </a:r>
            <a:r>
              <a:rPr lang="zh-CN" altLang="en-US" sz="2400" dirty="0">
                <a:latin typeface="仿宋" panose="02010609060101010101" charset="-122"/>
                <a:ea typeface="仿宋" panose="02010609060101010101" charset="-122"/>
                <a:cs typeface="仿宋" panose="02010609060101010101" charset="-122"/>
              </a:rPr>
              <a:t>文献引用时因 “图省事” 直接复制他人引文格式，导致作者、期刊信息错误，属于 “小疏忽”，不算学术不端。（  ）</a:t>
            </a:r>
            <a:endParaRPr lang="zh-CN" altLang="en-US" sz="2400" dirty="0">
              <a:latin typeface="仿宋" panose="02010609060101010101" charset="-122"/>
              <a:ea typeface="仿宋" panose="02010609060101010101" charset="-122"/>
              <a:cs typeface="仿宋" panose="02010609060101010101" charset="-122"/>
            </a:endParaRPr>
          </a:p>
        </p:txBody>
      </p:sp>
      <p:sp>
        <p:nvSpPr>
          <p:cNvPr id="7" name="文本框 6"/>
          <p:cNvSpPr txBox="1"/>
          <p:nvPr/>
        </p:nvSpPr>
        <p:spPr>
          <a:xfrm>
            <a:off x="6920865" y="1414145"/>
            <a:ext cx="4064000" cy="368300"/>
          </a:xfrm>
          <a:prstGeom prst="rect">
            <a:avLst/>
          </a:prstGeom>
          <a:noFill/>
        </p:spPr>
        <p:txBody>
          <a:bodyPr wrap="square" rtlCol="0">
            <a:spAutoFit/>
          </a:bodyPr>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sp>
        <p:nvSpPr>
          <p:cNvPr id="2" name="文本框 1"/>
          <p:cNvSpPr txBox="1"/>
          <p:nvPr/>
        </p:nvSpPr>
        <p:spPr>
          <a:xfrm>
            <a:off x="1477645" y="2459990"/>
            <a:ext cx="9238615" cy="1938020"/>
          </a:xfrm>
          <a:prstGeom prst="rect">
            <a:avLst/>
          </a:prstGeom>
          <a:noFill/>
        </p:spPr>
        <p:txBody>
          <a:bodyPr wrap="square" rtlCol="0">
            <a:spAutoFit/>
          </a:bodyPr>
          <a:lstStyle/>
          <a:p>
            <a:pPr algn="ctr">
              <a:lnSpc>
                <a:spcPct val="150000"/>
              </a:lnSpc>
            </a:pPr>
            <a:r>
              <a:rPr lang="zh-CN" altLang="en-US" sz="4000">
                <a:latin typeface="黑体" panose="02010609060101010101" charset="-122"/>
                <a:ea typeface="黑体" panose="02010609060101010101" charset="-122"/>
                <a:cs typeface="黑体" panose="02010609060101010101" charset="-122"/>
              </a:rPr>
              <a:t>各班级可根据</a:t>
            </a:r>
            <a:r>
              <a:rPr lang="zh-CN" altLang="en-US" sz="4000">
                <a:latin typeface="黑体" panose="02010609060101010101" charset="-122"/>
                <a:ea typeface="黑体" panose="02010609060101010101" charset="-122"/>
                <a:cs typeface="黑体" panose="02010609060101010101" charset="-122"/>
              </a:rPr>
              <a:t>实际需要</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设计其他</a:t>
            </a:r>
            <a:r>
              <a:rPr lang="zh-CN" altLang="en-US" sz="4000">
                <a:latin typeface="黑体" panose="02010609060101010101" charset="-122"/>
                <a:ea typeface="黑体" panose="02010609060101010101" charset="-122"/>
                <a:cs typeface="黑体" panose="02010609060101010101" charset="-122"/>
              </a:rPr>
              <a:t>活动</a:t>
            </a:r>
            <a:endParaRPr lang="zh-CN" altLang="en-US" sz="4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pic17.nipic.com/20111025/7797199_145732330120_2.jpg"/>
          <p:cNvPicPr>
            <a:picLocks noChangeAspect="1" noChangeArrowheads="1"/>
          </p:cNvPicPr>
          <p:nvPr/>
        </p:nvPicPr>
        <p:blipFill rotWithShape="1">
          <a:blip r:embed="rId1" cstate="print">
            <a:alphaModFix amt="60000"/>
          </a:blip>
          <a:srcRect b="-3259"/>
          <a:stretch>
            <a:fillRect/>
          </a:stretch>
        </p:blipFill>
        <p:spPr bwMode="auto">
          <a:xfrm>
            <a:off x="0" y="3429000"/>
            <a:ext cx="12192000" cy="35109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1"/>
          <p:cNvSpPr txBox="1">
            <a:spLocks noChangeArrowheads="1"/>
          </p:cNvSpPr>
          <p:nvPr/>
        </p:nvSpPr>
        <p:spPr bwMode="auto">
          <a:xfrm>
            <a:off x="3359785" y="6243955"/>
            <a:ext cx="5440045" cy="438150"/>
          </a:xfrm>
          <a:prstGeom prst="rect">
            <a:avLst/>
          </a:prstGeom>
          <a:noFill/>
          <a:ln w="9525">
            <a:noFill/>
            <a:miter lim="800000"/>
          </a:ln>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2025.10</a:t>
            </a:r>
            <a:endParaRPr kumimoji="0" lang="zh-CN" altLang="en-US" sz="2000"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endParaRPr>
          </a:p>
        </p:txBody>
      </p:sp>
      <p:sp>
        <p:nvSpPr>
          <p:cNvPr id="11" name="TextBox 3"/>
          <p:cNvSpPr txBox="1"/>
          <p:nvPr/>
        </p:nvSpPr>
        <p:spPr>
          <a:xfrm>
            <a:off x="875358" y="1273622"/>
            <a:ext cx="10657184" cy="1722120"/>
          </a:xfrm>
          <a:prstGeom prst="rect">
            <a:avLst/>
          </a:prstGeom>
          <a:noFill/>
        </p:spPr>
        <p:txBody>
          <a:bodyPr wrap="square">
            <a:spAutoFit/>
          </a:bodyPr>
          <a:lstStyle/>
          <a:p>
            <a:pPr lvl="0" algn="ctr" fontAlgn="auto">
              <a:spcBef>
                <a:spcPts val="600"/>
              </a:spcBef>
              <a:spcAft>
                <a:spcPts val="600"/>
              </a:spcAft>
              <a:defRPr/>
            </a:pPr>
            <a:r>
              <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学海航行 诚信为帆</a:t>
            </a:r>
            <a:endPar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a:p>
            <a:pPr lvl="0" algn="ctr" fontAlgn="auto">
              <a:spcBef>
                <a:spcPts val="600"/>
              </a:spcBef>
              <a:spcAft>
                <a:spcPts val="600"/>
              </a:spcAft>
              <a:defRPr/>
            </a:pPr>
            <a:r>
              <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祝同学们</a:t>
            </a:r>
            <a:r>
              <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学业顺利</a:t>
            </a:r>
            <a:endPar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p:txBody>
      </p:sp>
      <p:pic>
        <p:nvPicPr>
          <p:cNvPr id="3" name="图片 2"/>
          <p:cNvPicPr>
            <a:picLocks noChangeAspect="1"/>
          </p:cNvPicPr>
          <p:nvPr/>
        </p:nvPicPr>
        <p:blipFill>
          <a:blip r:embed="rId2"/>
          <a:stretch>
            <a:fillRect/>
          </a:stretch>
        </p:blipFill>
        <p:spPr>
          <a:xfrm>
            <a:off x="571500" y="260985"/>
            <a:ext cx="2571750" cy="579755"/>
          </a:xfrm>
          <a:prstGeom prst="rect">
            <a:avLst/>
          </a:prstGeom>
        </p:spPr>
      </p:pic>
      <p:sp>
        <p:nvSpPr>
          <p:cNvPr id="6" name="矩形 5"/>
          <p:cNvSpPr/>
          <p:nvPr/>
        </p:nvSpPr>
        <p:spPr>
          <a:xfrm>
            <a:off x="1166778" y="2995622"/>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66778" y="1227793"/>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pic>
        <p:nvPicPr>
          <p:cNvPr id="3" name="图片 2">
            <a:hlinkClick r:id="rId2" action="ppaction://hlinkfile"/>
          </p:cNvPr>
          <p:cNvPicPr>
            <a:picLocks noChangeAspect="1"/>
          </p:cNvPicPr>
          <p:nvPr/>
        </p:nvPicPr>
        <p:blipFill>
          <a:blip r:embed="rId3"/>
          <a:stretch>
            <a:fillRect/>
          </a:stretch>
        </p:blipFill>
        <p:spPr>
          <a:xfrm>
            <a:off x="1318895" y="1090295"/>
            <a:ext cx="9553575" cy="4676775"/>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2654935" y="6016625"/>
            <a:ext cx="6883400" cy="398780"/>
          </a:xfrm>
          <a:prstGeom prst="rect">
            <a:avLst/>
          </a:prstGeom>
          <a:noFill/>
        </p:spPr>
        <p:txBody>
          <a:bodyPr wrap="square" rtlCol="0">
            <a:spAutoFit/>
          </a:bodyPr>
          <a:p>
            <a:r>
              <a:rPr lang="zh-CN" altLang="en-US" sz="2000" dirty="0">
                <a:latin typeface="仿宋" panose="02010609060101010101" charset="-122"/>
                <a:ea typeface="仿宋" panose="02010609060101010101" charset="-122"/>
                <a:cs typeface="仿宋" panose="02010609060101010101" charset="-122"/>
              </a:rPr>
              <a:t>点击观看东南大学诚信考试主题原创微电影</a:t>
            </a:r>
            <a:r>
              <a:rPr lang="zh-CN" altLang="en-US" sz="2000" dirty="0">
                <a:solidFill>
                  <a:srgbClr val="FF0000"/>
                </a:solidFill>
                <a:latin typeface="仿宋" panose="02010609060101010101" charset="-122"/>
                <a:ea typeface="仿宋" panose="02010609060101010101" charset="-122"/>
                <a:cs typeface="仿宋" panose="02010609060101010101" charset="-122"/>
              </a:rPr>
              <a:t>《幸好可以重来》</a:t>
            </a:r>
            <a:endParaRPr lang="zh-CN" altLang="en-US" sz="2000" dirty="0">
              <a:solidFill>
                <a:srgbClr val="FF0000"/>
              </a:solidFill>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32705" y="1629410"/>
            <a:ext cx="1998980" cy="1986280"/>
            <a:chOff x="8234" y="2584"/>
            <a:chExt cx="3148" cy="3128"/>
          </a:xfrm>
        </p:grpSpPr>
        <p:sp>
          <p:nvSpPr>
            <p:cNvPr id="5" name="椭圆 4"/>
            <p:cNvSpPr/>
            <p:nvPr/>
          </p:nvSpPr>
          <p:spPr>
            <a:xfrm>
              <a:off x="8517" y="2853"/>
              <a:ext cx="2469" cy="2562"/>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椭圆 5"/>
            <p:cNvSpPr/>
            <p:nvPr/>
          </p:nvSpPr>
          <p:spPr>
            <a:xfrm>
              <a:off x="8234" y="2584"/>
              <a:ext cx="3035" cy="3129"/>
            </a:xfrm>
            <a:prstGeom prst="ellipse">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椭圆 6"/>
            <p:cNvSpPr/>
            <p:nvPr/>
          </p:nvSpPr>
          <p:spPr>
            <a:xfrm>
              <a:off x="8400" y="2725"/>
              <a:ext cx="518" cy="519"/>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nvSpPr>
          <p:spPr>
            <a:xfrm>
              <a:off x="10864" y="4755"/>
              <a:ext cx="518" cy="519"/>
            </a:xfrm>
            <a:prstGeom prst="ellipse">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grpSp>
        <p:nvGrpSpPr>
          <p:cNvPr id="18" name="组合 17"/>
          <p:cNvGrpSpPr/>
          <p:nvPr/>
        </p:nvGrpSpPr>
        <p:grpSpPr>
          <a:xfrm>
            <a:off x="2256155" y="3991610"/>
            <a:ext cx="7565390" cy="812800"/>
            <a:chOff x="3553" y="6286"/>
            <a:chExt cx="11914" cy="1280"/>
          </a:xfrm>
        </p:grpSpPr>
        <p:sp>
          <p:nvSpPr>
            <p:cNvPr id="17" name="圆角矩形 16"/>
            <p:cNvSpPr/>
            <p:nvPr/>
          </p:nvSpPr>
          <p:spPr>
            <a:xfrm>
              <a:off x="3553" y="6286"/>
              <a:ext cx="11914" cy="12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文本框 15"/>
            <p:cNvSpPr txBox="1"/>
            <p:nvPr/>
          </p:nvSpPr>
          <p:spPr>
            <a:xfrm>
              <a:off x="3669" y="6286"/>
              <a:ext cx="11798" cy="1210"/>
            </a:xfrm>
            <a:prstGeom prst="rect">
              <a:avLst/>
            </a:prstGeom>
          </p:spPr>
          <p:txBody>
            <a:bodyPr wrap="square">
              <a:spAutoFit/>
            </a:bodyPr>
            <a:lstStyle/>
            <a:p>
              <a:pPr marL="0" indent="0" algn="ctr" defTabSz="266700">
                <a:spcBef>
                  <a:spcPct val="0"/>
                </a:spcBef>
                <a:spcAft>
                  <a:spcPct val="0"/>
                </a:spcAft>
              </a:pPr>
              <a:r>
                <a:rPr kumimoji="1" lang="zh-CN" altLang="en-US" sz="4400" b="1" dirty="0">
                  <a:solidFill>
                    <a:schemeClr val="bg1"/>
                  </a:solidFill>
                  <a:latin typeface="微软雅黑" panose="020B0503020204020204" charset="-122"/>
                  <a:ea typeface="微软雅黑" panose="020B0503020204020204" charset="-122"/>
                  <a:cs typeface="+mn-ea"/>
                </a:rPr>
                <a:t>学术诚信案例速览</a:t>
              </a:r>
              <a:endParaRPr kumimoji="1" lang="zh-CN" altLang="en-US" sz="4400" b="1" dirty="0">
                <a:solidFill>
                  <a:schemeClr val="bg1"/>
                </a:solidFill>
                <a:latin typeface="微软雅黑" panose="020B0503020204020204" charset="-122"/>
                <a:ea typeface="微软雅黑" panose="020B0503020204020204" charset="-122"/>
                <a:cs typeface="+mn-ea"/>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latin typeface="微软雅黑" panose="020B0503020204020204" charset="-122"/>
                <a:ea typeface="微软雅黑" panose="020B0503020204020204" charset="-122"/>
                <a:cs typeface="+mn-ea"/>
                <a:sym typeface="+mn-ea"/>
              </a:rPr>
              <a:t>学术诚信案例速览</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8606992"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6745" y="1310005"/>
            <a:ext cx="9680308" cy="523220"/>
          </a:xfrm>
          <a:prstGeom prst="rect">
            <a:avLst/>
          </a:prstGeom>
          <a:noFill/>
        </p:spPr>
        <p:txBody>
          <a:bodyPr wrap="square" rtlCol="0">
            <a:spAutoFit/>
          </a:bodyPr>
          <a:lstStyle/>
          <a:p>
            <a:r>
              <a:rPr lang="zh-CN" altLang="en-US" sz="2800" b="1" dirty="0">
                <a:solidFill>
                  <a:schemeClr val="bg1"/>
                </a:solidFill>
              </a:rPr>
              <a:t>案例一：体测替考，</a:t>
            </a:r>
            <a:r>
              <a:rPr lang="en-US" altLang="zh-CN" sz="2800" b="1" dirty="0">
                <a:solidFill>
                  <a:schemeClr val="bg1"/>
                </a:solidFill>
              </a:rPr>
              <a:t>8</a:t>
            </a:r>
            <a:r>
              <a:rPr lang="zh-CN" altLang="en-US" sz="2800" b="1" dirty="0">
                <a:solidFill>
                  <a:schemeClr val="bg1"/>
                </a:solidFill>
              </a:rPr>
              <a:t>名大学生被取消学位获得资格！</a:t>
            </a:r>
            <a:endParaRPr lang="zh-CN" altLang="en-US" sz="2800" b="1" dirty="0">
              <a:solidFill>
                <a:schemeClr val="bg1"/>
              </a:solidFill>
            </a:endParaRPr>
          </a:p>
        </p:txBody>
      </p:sp>
      <p:sp>
        <p:nvSpPr>
          <p:cNvPr id="3" name="矩形 2"/>
          <p:cNvSpPr/>
          <p:nvPr/>
        </p:nvSpPr>
        <p:spPr>
          <a:xfrm>
            <a:off x="574101" y="2247313"/>
            <a:ext cx="11043797" cy="3059492"/>
          </a:xfrm>
          <a:prstGeom prst="rect">
            <a:avLst/>
          </a:prstGeom>
        </p:spPr>
        <p:txBody>
          <a:bodyPr wrap="square">
            <a:spAutoFit/>
          </a:bodyPr>
          <a:lstStyle/>
          <a:p>
            <a:pPr indent="457200">
              <a:lnSpc>
                <a:spcPct val="200000"/>
              </a:lnSpc>
            </a:pPr>
            <a:r>
              <a:rPr lang="zh-CN" altLang="en-US" sz="2000" dirty="0">
                <a:latin typeface="仿宋" panose="02010609060101010101" charset="-122"/>
                <a:ea typeface="仿宋" panose="02010609060101010101" charset="-122"/>
                <a:cs typeface="仿宋" panose="02010609060101010101" charset="-122"/>
              </a:rPr>
              <a:t>据山西省太原工业学院</a:t>
            </a:r>
            <a:r>
              <a:rPr lang="en-US" altLang="zh-CN" sz="2000" dirty="0">
                <a:latin typeface="仿宋" panose="02010609060101010101" charset="-122"/>
                <a:ea typeface="仿宋" panose="02010609060101010101" charset="-122"/>
                <a:cs typeface="仿宋" panose="02010609060101010101" charset="-122"/>
              </a:rPr>
              <a:t>12</a:t>
            </a:r>
            <a:r>
              <a:rPr lang="zh-CN" altLang="en-US" sz="2000" dirty="0">
                <a:latin typeface="仿宋" panose="02010609060101010101" charset="-122"/>
                <a:ea typeface="仿宋" panose="02010609060101010101" charset="-122"/>
                <a:cs typeface="仿宋" panose="02010609060101010101" charset="-122"/>
              </a:rPr>
              <a:t>月</a:t>
            </a:r>
            <a:r>
              <a:rPr lang="en-US" altLang="zh-CN" sz="2000" dirty="0">
                <a:latin typeface="仿宋" panose="02010609060101010101" charset="-122"/>
                <a:ea typeface="仿宋" panose="02010609060101010101" charset="-122"/>
                <a:cs typeface="仿宋" panose="02010609060101010101" charset="-122"/>
              </a:rPr>
              <a:t>9</a:t>
            </a:r>
            <a:r>
              <a:rPr lang="zh-CN" altLang="en-US" sz="2000" dirty="0">
                <a:latin typeface="仿宋" panose="02010609060101010101" charset="-122"/>
                <a:ea typeface="仿宋" panose="02010609060101010101" charset="-122"/>
                <a:cs typeface="仿宋" panose="02010609060101010101" charset="-122"/>
              </a:rPr>
              <a:t>日消息，学校教务处发出</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关于对</a:t>
            </a:r>
            <a:r>
              <a:rPr lang="en-US" altLang="zh-CN" sz="2000" dirty="0">
                <a:latin typeface="仿宋" panose="02010609060101010101" charset="-122"/>
                <a:ea typeface="仿宋" panose="02010609060101010101" charset="-122"/>
                <a:cs typeface="仿宋" panose="02010609060101010101" charset="-122"/>
              </a:rPr>
              <a:t>2020/2021</a:t>
            </a:r>
            <a:r>
              <a:rPr lang="zh-CN" altLang="en-US" sz="2000" dirty="0">
                <a:latin typeface="仿宋" panose="02010609060101010101" charset="-122"/>
                <a:ea typeface="仿宋" panose="02010609060101010101" charset="-122"/>
                <a:cs typeface="仿宋" panose="02010609060101010101" charset="-122"/>
              </a:rPr>
              <a:t>学年第一学期体质健康达标测试违规学生处理的通告</a:t>
            </a:r>
            <a:r>
              <a:rPr lang="en-US" altLang="zh-CN" sz="2000" dirty="0">
                <a:latin typeface="仿宋" panose="02010609060101010101" charset="-122"/>
                <a:ea typeface="仿宋" panose="02010609060101010101" charset="-122"/>
                <a:cs typeface="仿宋" panose="02010609060101010101" charset="-122"/>
              </a:rPr>
              <a:t>2》</a:t>
            </a:r>
            <a:r>
              <a:rPr lang="zh-CN" altLang="en-US" sz="2000" dirty="0">
                <a:latin typeface="仿宋" panose="02010609060101010101" charset="-122"/>
                <a:ea typeface="仿宋" panose="02010609060101010101" charset="-122"/>
                <a:cs typeface="仿宋" panose="02010609060101010101" charset="-122"/>
              </a:rPr>
              <a:t>称，</a:t>
            </a:r>
            <a:r>
              <a:rPr lang="zh-CN" altLang="en-US" sz="2000" b="1" dirty="0">
                <a:latin typeface="仿宋" panose="02010609060101010101" charset="-122"/>
                <a:ea typeface="仿宋" panose="02010609060101010101" charset="-122"/>
                <a:cs typeface="仿宋" panose="02010609060101010101" charset="-122"/>
              </a:rPr>
              <a:t>在</a:t>
            </a:r>
            <a:r>
              <a:rPr lang="en-US" altLang="zh-CN" sz="2000" b="1" dirty="0">
                <a:latin typeface="仿宋" panose="02010609060101010101" charset="-122"/>
                <a:ea typeface="仿宋" panose="02010609060101010101" charset="-122"/>
                <a:cs typeface="仿宋" panose="02010609060101010101" charset="-122"/>
              </a:rPr>
              <a:t>2020</a:t>
            </a:r>
            <a:r>
              <a:rPr lang="zh-CN" altLang="en-US" sz="2000" b="1" dirty="0">
                <a:latin typeface="仿宋" panose="02010609060101010101" charset="-122"/>
                <a:ea typeface="仿宋" panose="02010609060101010101" charset="-122"/>
                <a:cs typeface="仿宋" panose="02010609060101010101" charset="-122"/>
              </a:rPr>
              <a:t>年</a:t>
            </a:r>
            <a:r>
              <a:rPr lang="en-US" altLang="zh-CN" sz="2000" b="1" dirty="0">
                <a:latin typeface="仿宋" panose="02010609060101010101" charset="-122"/>
                <a:ea typeface="仿宋" panose="02010609060101010101" charset="-122"/>
                <a:cs typeface="仿宋" panose="02010609060101010101" charset="-122"/>
              </a:rPr>
              <a:t>12</a:t>
            </a:r>
            <a:r>
              <a:rPr lang="zh-CN" altLang="en-US" sz="2000" b="1" dirty="0">
                <a:latin typeface="仿宋" panose="02010609060101010101" charset="-122"/>
                <a:ea typeface="仿宋" panose="02010609060101010101" charset="-122"/>
                <a:cs typeface="仿宋" panose="02010609060101010101" charset="-122"/>
              </a:rPr>
              <a:t>月</a:t>
            </a:r>
            <a:r>
              <a:rPr lang="en-US" altLang="zh-CN" sz="2000" b="1" dirty="0">
                <a:latin typeface="仿宋" panose="02010609060101010101" charset="-122"/>
                <a:ea typeface="仿宋" panose="02010609060101010101" charset="-122"/>
                <a:cs typeface="仿宋" panose="02010609060101010101" charset="-122"/>
              </a:rPr>
              <a:t>5</a:t>
            </a:r>
            <a:r>
              <a:rPr lang="zh-CN" altLang="en-US" sz="2000" b="1" dirty="0">
                <a:latin typeface="仿宋" panose="02010609060101010101" charset="-122"/>
                <a:ea typeface="仿宋" panose="02010609060101010101" charset="-122"/>
                <a:cs typeface="仿宋" panose="02010609060101010101" charset="-122"/>
              </a:rPr>
              <a:t>日进行的体质健康达标测试中，王某豪由杨某茂冒名代替参加测试，</a:t>
            </a:r>
            <a:r>
              <a:rPr lang="zh-CN" altLang="en-US" sz="2000" dirty="0">
                <a:latin typeface="仿宋" panose="02010609060101010101" charset="-122"/>
                <a:ea typeface="仿宋" panose="02010609060101010101" charset="-122"/>
                <a:cs typeface="仿宋" panose="02010609060101010101" charset="-122"/>
              </a:rPr>
              <a:t>违反考试管理规定第十五条，按作弊处理。</a:t>
            </a:r>
            <a:endParaRPr lang="zh-CN" altLang="en-US" sz="2000" dirty="0">
              <a:latin typeface="仿宋" panose="02010609060101010101" charset="-122"/>
              <a:ea typeface="仿宋" panose="02010609060101010101" charset="-122"/>
              <a:cs typeface="仿宋" panose="02010609060101010101" charset="-122"/>
            </a:endParaRPr>
          </a:p>
          <a:p>
            <a:pPr indent="457200">
              <a:lnSpc>
                <a:spcPct val="200000"/>
              </a:lnSpc>
            </a:pPr>
            <a:r>
              <a:rPr lang="zh-CN" altLang="en-US" sz="2000" dirty="0">
                <a:latin typeface="仿宋" panose="02010609060101010101" charset="-122"/>
                <a:ea typeface="仿宋" panose="02010609060101010101" charset="-122"/>
                <a:cs typeface="仿宋" panose="02010609060101010101" charset="-122"/>
              </a:rPr>
              <a:t>为严肃考风、考纪，根据</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太原工业学院考试工作管理办法</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，对以上两名同学处理如下</a:t>
            </a:r>
            <a:r>
              <a:rPr lang="zh-CN" altLang="en-US" sz="2000" b="1" dirty="0">
                <a:latin typeface="仿宋" panose="02010609060101010101" charset="-122"/>
                <a:ea typeface="仿宋" panose="02010609060101010101" charset="-122"/>
                <a:cs typeface="仿宋" panose="02010609060101010101" charset="-122"/>
              </a:rPr>
              <a:t>：</a:t>
            </a:r>
            <a:r>
              <a:rPr lang="en-US" altLang="zh-CN" sz="2000" b="1" dirty="0">
                <a:latin typeface="仿宋" panose="02010609060101010101" charset="-122"/>
                <a:ea typeface="仿宋" panose="02010609060101010101" charset="-122"/>
                <a:cs typeface="仿宋" panose="02010609060101010101" charset="-122"/>
              </a:rPr>
              <a:t>1</a:t>
            </a:r>
            <a:r>
              <a:rPr lang="zh-CN" altLang="en-US" sz="2000" b="1" dirty="0">
                <a:latin typeface="仿宋" panose="02010609060101010101" charset="-122"/>
                <a:ea typeface="仿宋" panose="02010609060101010101" charset="-122"/>
                <a:cs typeface="仿宋" panose="02010609060101010101" charset="-122"/>
              </a:rPr>
              <a:t>．本门课程成绩记“零分”；</a:t>
            </a:r>
            <a:r>
              <a:rPr lang="en-US" altLang="zh-CN" sz="2000" b="1" dirty="0">
                <a:latin typeface="仿宋" panose="02010609060101010101" charset="-122"/>
                <a:ea typeface="仿宋" panose="02010609060101010101" charset="-122"/>
                <a:cs typeface="仿宋" panose="02010609060101010101" charset="-122"/>
              </a:rPr>
              <a:t>2</a:t>
            </a:r>
            <a:r>
              <a:rPr lang="zh-CN" altLang="en-US" sz="2000" b="1" dirty="0">
                <a:latin typeface="仿宋" panose="02010609060101010101" charset="-122"/>
                <a:ea typeface="仿宋" panose="02010609060101010101" charset="-122"/>
                <a:cs typeface="仿宋" panose="02010609060101010101" charset="-122"/>
              </a:rPr>
              <a:t>．取消学士学位获得资格。</a:t>
            </a:r>
            <a:endParaRPr lang="zh-CN" altLang="en-US" sz="2000" b="1"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stretch>
            <a:fillRect/>
          </a:stretch>
        </p:blipFill>
        <p:spPr>
          <a:xfrm>
            <a:off x="3287964" y="2143124"/>
            <a:ext cx="5616072" cy="2093159"/>
          </a:xfrm>
          <a:prstGeom prst="rect">
            <a:avLst/>
          </a:prstGeom>
        </p:spPr>
      </p:pic>
      <p:pic>
        <p:nvPicPr>
          <p:cNvPr id="14" name="图片 13"/>
          <p:cNvPicPr>
            <a:picLocks noChangeAspect="1"/>
          </p:cNvPicPr>
          <p:nvPr/>
        </p:nvPicPr>
        <p:blipFill>
          <a:blip r:embed="rId3"/>
          <a:stretch>
            <a:fillRect/>
          </a:stretch>
        </p:blipFill>
        <p:spPr>
          <a:xfrm>
            <a:off x="193507" y="4538608"/>
            <a:ext cx="11804986" cy="1558998"/>
          </a:xfrm>
          <a:prstGeom prst="rect">
            <a:avLst/>
          </a:prstGeom>
        </p:spPr>
      </p:pic>
      <p:sp>
        <p:nvSpPr>
          <p:cNvPr id="15" name="圆角矩形 4"/>
          <p:cNvSpPr/>
          <p:nvPr/>
        </p:nvSpPr>
        <p:spPr>
          <a:xfrm>
            <a:off x="464820" y="1266190"/>
            <a:ext cx="8606992"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26745" y="1310005"/>
            <a:ext cx="9680308" cy="523220"/>
          </a:xfrm>
          <a:prstGeom prst="rect">
            <a:avLst/>
          </a:prstGeom>
          <a:noFill/>
        </p:spPr>
        <p:txBody>
          <a:bodyPr wrap="square" rtlCol="0">
            <a:spAutoFit/>
          </a:bodyPr>
          <a:lstStyle/>
          <a:p>
            <a:r>
              <a:rPr lang="zh-CN" altLang="en-US" sz="2800" b="1" dirty="0">
                <a:solidFill>
                  <a:schemeClr val="bg1"/>
                </a:solidFill>
              </a:rPr>
              <a:t>案例一：体测替考，</a:t>
            </a:r>
            <a:r>
              <a:rPr lang="en-US" altLang="zh-CN" sz="2800" b="1" dirty="0">
                <a:solidFill>
                  <a:schemeClr val="bg1"/>
                </a:solidFill>
              </a:rPr>
              <a:t>8</a:t>
            </a:r>
            <a:r>
              <a:rPr lang="zh-CN" altLang="en-US" sz="2800" b="1" dirty="0">
                <a:solidFill>
                  <a:schemeClr val="bg1"/>
                </a:solidFill>
              </a:rPr>
              <a:t>名大学生被取消学位获得资格！</a:t>
            </a:r>
            <a:endParaRPr lang="zh-CN" altLang="en-US" sz="2800" b="1" dirty="0">
              <a:solidFill>
                <a:schemeClr val="bg1"/>
              </a:solidFill>
            </a:endParaRPr>
          </a:p>
        </p:txBody>
      </p:sp>
      <p:sp>
        <p:nvSpPr>
          <p:cNvPr id="19" name="标题 1"/>
          <p:cNvSpPr txBox="1"/>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a:solidFill>
                  <a:schemeClr val="tx1"/>
                </a:solidFill>
                <a:latin typeface="微软雅黑" panose="020B0503020204020204" charset="-122"/>
                <a:ea typeface="微软雅黑" panose="020B0503020204020204" charset="-122"/>
                <a:cs typeface="+mn-ea"/>
              </a:rPr>
              <a:t>环节1：</a:t>
            </a:r>
            <a:r>
              <a:rPr kumimoji="1" lang="zh-CN" altLang="en-US" sz="3200" b="1" spc="0">
                <a:solidFill>
                  <a:schemeClr val="tx1"/>
                </a:solidFill>
                <a:latin typeface="微软雅黑" panose="020B0503020204020204" charset="-122"/>
                <a:ea typeface="微软雅黑" panose="020B0503020204020204" charset="-122"/>
                <a:cs typeface="+mn-ea"/>
                <a:sym typeface="+mn-ea"/>
              </a:rPr>
              <a:t>学术诚信案例速览</a:t>
            </a:r>
            <a:endParaRPr kumimoji="1" lang="zh-CN" altLang="en-US" sz="3200" b="1" spc="0" dirty="0">
              <a:solidFill>
                <a:schemeClr val="tx1"/>
              </a:solidFill>
              <a:latin typeface="微软雅黑" panose="020B0503020204020204" charset="-122"/>
              <a:ea typeface="微软雅黑" panose="020B0503020204020204" charset="-122"/>
              <a:cs typeface="+mn-ea"/>
            </a:endParaRPr>
          </a:p>
        </p:txBody>
      </p:sp>
      <p:sp>
        <p:nvSpPr>
          <p:cNvPr id="20" name="矩形 19"/>
          <p:cNvSpPr/>
          <p:nvPr/>
        </p:nvSpPr>
        <p:spPr>
          <a:xfrm>
            <a:off x="741405" y="5750011"/>
            <a:ext cx="8221363" cy="263611"/>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740" y="261055"/>
            <a:ext cx="10969200" cy="705600"/>
          </a:xfrm>
        </p:spPr>
        <p:txBody>
          <a:body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latin typeface="微软雅黑" panose="020B0503020204020204" charset="-122"/>
                <a:ea typeface="微软雅黑" panose="020B0503020204020204" charset="-122"/>
                <a:cs typeface="+mn-ea"/>
                <a:sym typeface="+mn-ea"/>
              </a:rPr>
              <a:t>学术诚信案例速览</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64820" y="1266190"/>
            <a:ext cx="10564127"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6745" y="1310005"/>
            <a:ext cx="11404834" cy="523220"/>
          </a:xfrm>
          <a:prstGeom prst="rect">
            <a:avLst/>
          </a:prstGeom>
          <a:noFill/>
        </p:spPr>
        <p:txBody>
          <a:bodyPr wrap="square" rtlCol="0">
            <a:spAutoFit/>
          </a:bodyPr>
          <a:lstStyle/>
          <a:p>
            <a:r>
              <a:rPr lang="zh-CN" altLang="en-US" sz="2800" b="1" dirty="0">
                <a:solidFill>
                  <a:schemeClr val="bg1"/>
                </a:solidFill>
              </a:rPr>
              <a:t>案例二：撤销学位！硕士论文全文抄袭，湖南大学公布处理结果！</a:t>
            </a:r>
            <a:endParaRPr lang="zh-CN" altLang="en-US" sz="2800" b="1" dirty="0">
              <a:solidFill>
                <a:schemeClr val="bg1"/>
              </a:solidFill>
            </a:endParaRPr>
          </a:p>
        </p:txBody>
      </p:sp>
      <p:sp>
        <p:nvSpPr>
          <p:cNvPr id="3" name="矩形 2"/>
          <p:cNvSpPr/>
          <p:nvPr/>
        </p:nvSpPr>
        <p:spPr>
          <a:xfrm>
            <a:off x="574101" y="2247313"/>
            <a:ext cx="11043797" cy="1828386"/>
          </a:xfrm>
          <a:prstGeom prst="rect">
            <a:avLst/>
          </a:prstGeom>
        </p:spPr>
        <p:txBody>
          <a:bodyPr wrap="square">
            <a:spAutoFit/>
          </a:bodyPr>
          <a:lstStyle/>
          <a:p>
            <a:pPr indent="457200">
              <a:lnSpc>
                <a:spcPct val="200000"/>
              </a:lnSpc>
            </a:pPr>
            <a:r>
              <a:rPr lang="en-US" altLang="zh-CN" sz="2000" dirty="0">
                <a:latin typeface="仿宋" panose="02010609060101010101" charset="-122"/>
                <a:ea typeface="仿宋" panose="02010609060101010101" charset="-122"/>
                <a:cs typeface="仿宋" panose="02010609060101010101" charset="-122"/>
              </a:rPr>
              <a:t>11</a:t>
            </a:r>
            <a:r>
              <a:rPr lang="zh-CN" altLang="en-US" sz="2000" dirty="0">
                <a:latin typeface="仿宋" panose="02010609060101010101" charset="-122"/>
                <a:ea typeface="仿宋" panose="02010609060101010101" charset="-122"/>
                <a:cs typeface="仿宋" panose="02010609060101010101" charset="-122"/>
              </a:rPr>
              <a:t>月</a:t>
            </a:r>
            <a:r>
              <a:rPr lang="en-US" altLang="zh-CN" sz="2000" dirty="0">
                <a:latin typeface="仿宋" panose="02010609060101010101" charset="-122"/>
                <a:ea typeface="仿宋" panose="02010609060101010101" charset="-122"/>
                <a:cs typeface="仿宋" panose="02010609060101010101" charset="-122"/>
              </a:rPr>
              <a:t>3</a:t>
            </a:r>
            <a:r>
              <a:rPr lang="zh-CN" altLang="en-US" sz="2000" dirty="0">
                <a:latin typeface="仿宋" panose="02010609060101010101" charset="-122"/>
                <a:ea typeface="仿宋" panose="02010609060101010101" charset="-122"/>
                <a:cs typeface="仿宋" panose="02010609060101010101" charset="-122"/>
              </a:rPr>
              <a:t>日晚，针对引发热议的湖南大学</a:t>
            </a:r>
            <a:r>
              <a:rPr lang="en-US" altLang="zh-CN" sz="2000" dirty="0">
                <a:latin typeface="仿宋" panose="02010609060101010101" charset="-122"/>
                <a:ea typeface="仿宋" panose="02010609060101010101" charset="-122"/>
                <a:cs typeface="仿宋" panose="02010609060101010101" charset="-122"/>
              </a:rPr>
              <a:t>2016</a:t>
            </a:r>
            <a:r>
              <a:rPr lang="zh-CN" altLang="en-US" sz="2000" dirty="0">
                <a:latin typeface="仿宋" panose="02010609060101010101" charset="-122"/>
                <a:ea typeface="仿宋" panose="02010609060101010101" charset="-122"/>
                <a:cs typeface="仿宋" panose="02010609060101010101" charset="-122"/>
              </a:rPr>
              <a:t>届软件工程硕士毕业生陈某学位论文涉嫌全文抄袭事件，湖南大学公布了核查说明：经查，陈某的硕士学位论文</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面向新媒体的新闻缩写关键技术研究</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构成学术不端，依据相关规定，</a:t>
            </a:r>
            <a:r>
              <a:rPr lang="zh-CN" altLang="en-US" sz="2000" b="1" dirty="0">
                <a:latin typeface="仿宋" panose="02010609060101010101" charset="-122"/>
                <a:ea typeface="仿宋" panose="02010609060101010101" charset="-122"/>
                <a:cs typeface="仿宋" panose="02010609060101010101" charset="-122"/>
              </a:rPr>
              <a:t>已撤销其硕士学位，取消其导师研究生指导教师资格。</a:t>
            </a:r>
            <a:endParaRPr lang="zh-CN" altLang="en-US" sz="2000" b="1" dirty="0">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7740" y="2110741"/>
            <a:ext cx="11296580" cy="4354227"/>
          </a:xfrm>
          <a:prstGeom prst="rect">
            <a:avLst/>
          </a:prstGeom>
          <a:solidFill>
            <a:srgbClr val="FFFFFF"/>
          </a:solidFill>
          <a:ln>
            <a:solidFill>
              <a:srgbClr val="FFFFFF"/>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1"/>
          <p:cNvSpPr txBox="1"/>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a:solidFill>
                  <a:schemeClr val="tx1"/>
                </a:solidFill>
                <a:latin typeface="微软雅黑" panose="020B0503020204020204" charset="-122"/>
                <a:ea typeface="微软雅黑" panose="020B0503020204020204" charset="-122"/>
                <a:cs typeface="+mn-ea"/>
              </a:rPr>
              <a:t>环节1：</a:t>
            </a:r>
            <a:r>
              <a:rPr kumimoji="1" lang="zh-CN" altLang="en-US" sz="3200" b="1" spc="0">
                <a:solidFill>
                  <a:schemeClr val="tx1"/>
                </a:solidFill>
                <a:latin typeface="微软雅黑" panose="020B0503020204020204" charset="-122"/>
                <a:ea typeface="微软雅黑" panose="020B0503020204020204" charset="-122"/>
                <a:cs typeface="+mn-ea"/>
                <a:sym typeface="+mn-ea"/>
              </a:rPr>
              <a:t>学术诚信案例速览</a:t>
            </a:r>
            <a:endParaRPr kumimoji="1" lang="zh-CN" altLang="en-US" sz="3200" b="1" spc="0" dirty="0">
              <a:solidFill>
                <a:schemeClr val="tx1"/>
              </a:solidFill>
              <a:latin typeface="微软雅黑" panose="020B0503020204020204" charset="-122"/>
              <a:ea typeface="微软雅黑" panose="020B0503020204020204" charset="-122"/>
              <a:cs typeface="+mn-ea"/>
            </a:endParaRPr>
          </a:p>
        </p:txBody>
      </p:sp>
      <p:sp>
        <p:nvSpPr>
          <p:cNvPr id="2" name="圆角矩形 4"/>
          <p:cNvSpPr/>
          <p:nvPr/>
        </p:nvSpPr>
        <p:spPr>
          <a:xfrm>
            <a:off x="464820" y="1266190"/>
            <a:ext cx="10564127"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26745" y="1310005"/>
            <a:ext cx="11404834" cy="523220"/>
          </a:xfrm>
          <a:prstGeom prst="rect">
            <a:avLst/>
          </a:prstGeom>
          <a:noFill/>
        </p:spPr>
        <p:txBody>
          <a:bodyPr wrap="square" rtlCol="0">
            <a:spAutoFit/>
          </a:bodyPr>
          <a:lstStyle/>
          <a:p>
            <a:r>
              <a:rPr lang="zh-CN" altLang="en-US" sz="2800" b="1" dirty="0">
                <a:solidFill>
                  <a:schemeClr val="bg1"/>
                </a:solidFill>
              </a:rPr>
              <a:t>案例二：撤销学位！硕士论文全文抄袭，湖南大学公布处理结果！</a:t>
            </a:r>
            <a:endParaRPr lang="zh-CN" altLang="en-US" sz="2800" b="1" dirty="0">
              <a:solidFill>
                <a:schemeClr val="bg1"/>
              </a:solidFill>
            </a:endParaRPr>
          </a:p>
        </p:txBody>
      </p:sp>
      <p:sp>
        <p:nvSpPr>
          <p:cNvPr id="6" name="文本框 5"/>
          <p:cNvSpPr txBox="1"/>
          <p:nvPr/>
        </p:nvSpPr>
        <p:spPr>
          <a:xfrm>
            <a:off x="517157" y="2266655"/>
            <a:ext cx="11157685" cy="4154170"/>
          </a:xfrm>
          <a:prstGeom prst="rect">
            <a:avLst/>
          </a:prstGeom>
          <a:noFill/>
        </p:spPr>
        <p:txBody>
          <a:bodyPr wrap="square">
            <a:spAutoFit/>
          </a:bodyPr>
          <a:lstStyle/>
          <a:p>
            <a:pPr algn="just">
              <a:lnSpc>
                <a:spcPct val="120000"/>
              </a:lnSpc>
            </a:pPr>
            <a:r>
              <a:rPr lang="zh-CN" altLang="en-US" sz="2000" b="1" dirty="0">
                <a:solidFill>
                  <a:srgbClr val="000000"/>
                </a:solidFill>
                <a:latin typeface="微软雅黑" panose="020B0503020204020204" charset="-122"/>
                <a:ea typeface="微软雅黑" panose="020B0503020204020204" charset="-122"/>
              </a:rPr>
              <a:t>北京师范大学 关于印发</a:t>
            </a:r>
            <a:r>
              <a:rPr lang="en-US" altLang="zh-CN" sz="2000" b="1" dirty="0">
                <a:solidFill>
                  <a:srgbClr val="000000"/>
                </a:solidFill>
                <a:latin typeface="微软雅黑" panose="020B0503020204020204" charset="-122"/>
                <a:ea typeface="微软雅黑" panose="020B0503020204020204" charset="-122"/>
              </a:rPr>
              <a:t>《</a:t>
            </a:r>
            <a:r>
              <a:rPr lang="zh-CN" altLang="en-US" sz="2000" b="1" dirty="0">
                <a:solidFill>
                  <a:srgbClr val="000000"/>
                </a:solidFill>
                <a:latin typeface="微软雅黑" panose="020B0503020204020204" charset="-122"/>
                <a:ea typeface="微软雅黑" panose="020B0503020204020204" charset="-122"/>
              </a:rPr>
              <a:t>研究生学术不端行为认定与处理办法</a:t>
            </a:r>
            <a:r>
              <a:rPr lang="en-US" altLang="zh-CN" sz="2000" b="1" dirty="0">
                <a:solidFill>
                  <a:srgbClr val="000000"/>
                </a:solidFill>
                <a:latin typeface="微软雅黑" panose="020B0503020204020204" charset="-122"/>
                <a:ea typeface="微软雅黑" panose="020B0503020204020204" charset="-122"/>
              </a:rPr>
              <a:t>》</a:t>
            </a:r>
            <a:r>
              <a:rPr lang="zh-CN" altLang="en-US" sz="2000" b="1" dirty="0">
                <a:solidFill>
                  <a:srgbClr val="000000"/>
                </a:solidFill>
                <a:latin typeface="微软雅黑" panose="020B0503020204020204" charset="-122"/>
                <a:ea typeface="微软雅黑" panose="020B0503020204020204" charset="-122"/>
              </a:rPr>
              <a:t>的通知</a:t>
            </a:r>
            <a:endParaRPr lang="zh-CN" altLang="en-US" sz="2000" b="1" dirty="0">
              <a:solidFill>
                <a:srgbClr val="000000"/>
              </a:solidFill>
              <a:latin typeface="微软雅黑" panose="020B0503020204020204" charset="-122"/>
              <a:ea typeface="微软雅黑" panose="020B0503020204020204" charset="-122"/>
            </a:endParaRPr>
          </a:p>
          <a:p>
            <a:pPr algn="just">
              <a:lnSpc>
                <a:spcPct val="120000"/>
              </a:lnSpc>
              <a:buNone/>
            </a:pPr>
            <a:endParaRPr lang="en-US" altLang="zh-CN" sz="2000" dirty="0">
              <a:latin typeface="仿宋" panose="02010609060101010101" charset="-122"/>
              <a:ea typeface="仿宋" panose="02010609060101010101" charset="-122"/>
            </a:endParaRPr>
          </a:p>
          <a:p>
            <a:pPr algn="just">
              <a:lnSpc>
                <a:spcPct val="120000"/>
              </a:lnSpc>
              <a:buNone/>
            </a:pPr>
            <a:r>
              <a:rPr lang="zh-CN" altLang="zh-CN" sz="2000" b="1" dirty="0">
                <a:latin typeface="仿宋" panose="02010609060101010101" charset="-122"/>
                <a:ea typeface="仿宋" panose="02010609060101010101" charset="-122"/>
              </a:rPr>
              <a:t>第八条</a:t>
            </a:r>
            <a:r>
              <a:rPr lang="zh-CN" altLang="zh-CN" sz="2000" dirty="0">
                <a:latin typeface="仿宋" panose="02010609060101010101" charset="-122"/>
                <a:ea typeface="仿宋" panose="02010609060101010101" charset="-122"/>
              </a:rPr>
              <a:t> 对各类学术不端行为所做的学业处理和纪律处分，根据国务院学位委员会、教育部有关文件规定，以及《北京师范大学学位授予工作细则》、《北京师范大学研究生学籍管理规定》和《北京师范大学学生违纪处分办法》等相关规定执行。 </a:t>
            </a:r>
            <a:endParaRPr lang="zh-CN" altLang="zh-CN" sz="2000" dirty="0">
              <a:latin typeface="仿宋" panose="02010609060101010101" charset="-122"/>
              <a:ea typeface="仿宋" panose="02010609060101010101" charset="-122"/>
            </a:endParaRPr>
          </a:p>
          <a:p>
            <a:pPr algn="just">
              <a:lnSpc>
                <a:spcPct val="120000"/>
              </a:lnSpc>
              <a:buNone/>
            </a:pPr>
            <a:r>
              <a:rPr lang="zh-CN" altLang="zh-CN" sz="2000" dirty="0">
                <a:latin typeface="仿宋" panose="02010609060101010101" charset="-122"/>
                <a:ea typeface="仿宋" panose="02010609060101010101" charset="-122"/>
              </a:rPr>
              <a:t>（一）</a:t>
            </a:r>
            <a:r>
              <a:rPr lang="zh-CN" altLang="zh-CN" sz="2000" b="1" dirty="0">
                <a:latin typeface="仿宋" panose="02010609060101010101" charset="-122"/>
                <a:ea typeface="仿宋" panose="02010609060101010101" charset="-122"/>
              </a:rPr>
              <a:t>学业处理</a:t>
            </a:r>
            <a:r>
              <a:rPr lang="zh-CN" altLang="zh-CN" sz="2000" dirty="0">
                <a:latin typeface="仿宋" panose="02010609060101010101" charset="-122"/>
                <a:ea typeface="仿宋" panose="02010609060101010101" charset="-122"/>
              </a:rPr>
              <a:t>包括重修课程、延缓答辩、延期毕业、终止学业、取消学位申请资格、撤销已授学位等。 </a:t>
            </a:r>
            <a:endParaRPr lang="zh-CN" altLang="zh-CN" sz="2000" dirty="0">
              <a:latin typeface="仿宋" panose="02010609060101010101" charset="-122"/>
              <a:ea typeface="仿宋" panose="02010609060101010101" charset="-122"/>
            </a:endParaRPr>
          </a:p>
          <a:p>
            <a:pPr algn="just">
              <a:lnSpc>
                <a:spcPct val="120000"/>
              </a:lnSpc>
              <a:buNone/>
            </a:pPr>
            <a:r>
              <a:rPr lang="zh-CN" altLang="zh-CN" sz="2000" dirty="0">
                <a:latin typeface="仿宋" panose="02010609060101010101" charset="-122"/>
                <a:ea typeface="仿宋" panose="02010609060101010101" charset="-122"/>
              </a:rPr>
              <a:t>（二）</a:t>
            </a:r>
            <a:r>
              <a:rPr lang="zh-CN" altLang="zh-CN" sz="2000" b="1" dirty="0">
                <a:latin typeface="仿宋" panose="02010609060101010101" charset="-122"/>
                <a:ea typeface="仿宋" panose="02010609060101010101" charset="-122"/>
              </a:rPr>
              <a:t>纪律处分</a:t>
            </a:r>
            <a:r>
              <a:rPr lang="zh-CN" altLang="zh-CN" sz="2000" dirty="0">
                <a:latin typeface="仿宋" panose="02010609060101010101" charset="-122"/>
                <a:ea typeface="仿宋" panose="02010609060101010101" charset="-122"/>
              </a:rPr>
              <a:t>包括警告、严重警告、记过、留校察看、开除学籍等。 </a:t>
            </a:r>
            <a:endParaRPr lang="zh-CN" altLang="zh-CN" sz="2000" dirty="0">
              <a:latin typeface="仿宋" panose="02010609060101010101" charset="-122"/>
              <a:ea typeface="仿宋" panose="02010609060101010101" charset="-122"/>
            </a:endParaRPr>
          </a:p>
          <a:p>
            <a:pPr algn="just">
              <a:lnSpc>
                <a:spcPct val="120000"/>
              </a:lnSpc>
              <a:buNone/>
            </a:pPr>
            <a:r>
              <a:rPr lang="zh-CN" altLang="zh-CN" sz="2000" dirty="0">
                <a:latin typeface="仿宋" panose="02010609060101010101" charset="-122"/>
                <a:ea typeface="仿宋" panose="02010609060101010101" charset="-122"/>
              </a:rPr>
              <a:t>（三）对于在学期间存在严重学术不端行为的已毕业研究生，</a:t>
            </a:r>
            <a:r>
              <a:rPr lang="zh-CN" altLang="zh-CN" sz="2000" b="1" dirty="0">
                <a:latin typeface="仿宋" panose="02010609060101010101" charset="-122"/>
                <a:ea typeface="仿宋" panose="02010609060101010101" charset="-122"/>
              </a:rPr>
              <a:t>撤消其在学期间获得的相关荣誉、奖励，撤销其学位，注销学位证书</a:t>
            </a:r>
            <a:r>
              <a:rPr lang="zh-CN" altLang="zh-CN" sz="2000" dirty="0">
                <a:latin typeface="仿宋" panose="02010609060101010101" charset="-122"/>
                <a:ea typeface="仿宋" panose="02010609060101010101" charset="-122"/>
              </a:rPr>
              <a:t>；从作出处理决定之日起至少</a:t>
            </a:r>
            <a:r>
              <a:rPr lang="en-US" altLang="zh-CN" sz="2000" dirty="0">
                <a:latin typeface="仿宋" panose="02010609060101010101" charset="-122"/>
                <a:ea typeface="仿宋" panose="02010609060101010101" charset="-122"/>
              </a:rPr>
              <a:t> 3 </a:t>
            </a:r>
            <a:r>
              <a:rPr lang="zh-CN" altLang="zh-CN" sz="2000" dirty="0">
                <a:latin typeface="仿宋" panose="02010609060101010101" charset="-122"/>
                <a:ea typeface="仿宋" panose="02010609060101010101" charset="-122"/>
              </a:rPr>
              <a:t>年内，不再接受其学位申请。 </a:t>
            </a:r>
            <a:endParaRPr lang="zh-CN" altLang="zh-CN" sz="2000" dirty="0">
              <a:latin typeface="仿宋" panose="02010609060101010101" charset="-122"/>
              <a:ea typeface="仿宋" panose="02010609060101010101" charset="-122"/>
            </a:endParaRPr>
          </a:p>
          <a:p>
            <a:pPr>
              <a:lnSpc>
                <a:spcPct val="120000"/>
              </a:lnSpc>
              <a:buNone/>
            </a:pPr>
            <a:r>
              <a:rPr lang="zh-CN" altLang="zh-CN" sz="2000" dirty="0">
                <a:latin typeface="仿宋" panose="02010609060101010101" charset="-122"/>
                <a:ea typeface="仿宋" panose="02010609060101010101" charset="-122"/>
              </a:rPr>
              <a:t>（四）对于存在学术不端行为的在校研究生，</a:t>
            </a:r>
            <a:r>
              <a:rPr lang="zh-CN" altLang="zh-CN" sz="2000" b="1" dirty="0">
                <a:latin typeface="仿宋" panose="02010609060101010101" charset="-122"/>
                <a:ea typeface="仿宋" panose="02010609060101010101" charset="-122"/>
              </a:rPr>
              <a:t>取消其在学期间参加各类学术评奖评优资格</a:t>
            </a:r>
            <a:r>
              <a:rPr lang="zh-CN" altLang="zh-CN" sz="2000" dirty="0">
                <a:latin typeface="仿宋" panose="02010609060101010101" charset="-122"/>
                <a:ea typeface="仿宋" panose="02010609060101010101" charset="-122"/>
              </a:rPr>
              <a:t>。</a:t>
            </a:r>
            <a:endParaRPr lang="zh-CN" altLang="en-US" sz="2000" dirty="0">
              <a:latin typeface="仿宋" panose="02010609060101010101" charset="-122"/>
              <a:ea typeface="仿宋"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32705" y="1629410"/>
            <a:ext cx="1998980" cy="1986280"/>
            <a:chOff x="8234" y="2584"/>
            <a:chExt cx="3148" cy="3128"/>
          </a:xfrm>
        </p:grpSpPr>
        <p:sp>
          <p:nvSpPr>
            <p:cNvPr id="5" name="椭圆 4"/>
            <p:cNvSpPr/>
            <p:nvPr/>
          </p:nvSpPr>
          <p:spPr>
            <a:xfrm>
              <a:off x="8517" y="2853"/>
              <a:ext cx="2469" cy="2562"/>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椭圆 5"/>
            <p:cNvSpPr/>
            <p:nvPr/>
          </p:nvSpPr>
          <p:spPr>
            <a:xfrm>
              <a:off x="8234" y="2584"/>
              <a:ext cx="3035" cy="3129"/>
            </a:xfrm>
            <a:prstGeom prst="ellipse">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椭圆 6"/>
            <p:cNvSpPr/>
            <p:nvPr/>
          </p:nvSpPr>
          <p:spPr>
            <a:xfrm>
              <a:off x="8400" y="2725"/>
              <a:ext cx="518" cy="519"/>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nvSpPr>
          <p:spPr>
            <a:xfrm>
              <a:off x="10864" y="4755"/>
              <a:ext cx="518" cy="519"/>
            </a:xfrm>
            <a:prstGeom prst="ellipse">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lstStyle/>
          <a:p>
            <a:r>
              <a:rPr lang="en-US" altLang="zh-CN" sz="6600" b="1">
                <a:solidFill>
                  <a:schemeClr val="bg1"/>
                </a:solidFill>
                <a:latin typeface="+mj-ea"/>
                <a:ea typeface="+mj-ea"/>
              </a:rPr>
              <a:t>02</a:t>
            </a:r>
            <a:endParaRPr lang="en-US" altLang="zh-CN" sz="6600" b="1">
              <a:solidFill>
                <a:schemeClr val="bg1"/>
              </a:solidFill>
              <a:latin typeface="+mj-ea"/>
              <a:ea typeface="+mj-ea"/>
            </a:endParaRPr>
          </a:p>
        </p:txBody>
      </p:sp>
      <p:grpSp>
        <p:nvGrpSpPr>
          <p:cNvPr id="18" name="组合 17"/>
          <p:cNvGrpSpPr/>
          <p:nvPr/>
        </p:nvGrpSpPr>
        <p:grpSpPr>
          <a:xfrm>
            <a:off x="2256155" y="3991610"/>
            <a:ext cx="7565390" cy="812800"/>
            <a:chOff x="3553" y="6286"/>
            <a:chExt cx="11914" cy="1280"/>
          </a:xfrm>
        </p:grpSpPr>
        <p:sp>
          <p:nvSpPr>
            <p:cNvPr id="17" name="圆角矩形 16"/>
            <p:cNvSpPr/>
            <p:nvPr/>
          </p:nvSpPr>
          <p:spPr>
            <a:xfrm>
              <a:off x="3553" y="6286"/>
              <a:ext cx="11914" cy="12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文本框 15"/>
            <p:cNvSpPr txBox="1"/>
            <p:nvPr/>
          </p:nvSpPr>
          <p:spPr>
            <a:xfrm>
              <a:off x="3669" y="6286"/>
              <a:ext cx="11798" cy="1210"/>
            </a:xfrm>
            <a:prstGeom prst="rect">
              <a:avLst/>
            </a:prstGeom>
          </p:spPr>
          <p:txBody>
            <a:bodyPr wrap="square">
              <a:spAutoFit/>
            </a:bodyPr>
            <a:lstStyle/>
            <a:p>
              <a:pPr marL="0" indent="0" algn="ctr" defTabSz="266700">
                <a:spcBef>
                  <a:spcPct val="0"/>
                </a:spcBef>
                <a:spcAft>
                  <a:spcPct val="0"/>
                </a:spcAft>
              </a:pPr>
              <a:r>
                <a:rPr kumimoji="1" lang="zh-CN" altLang="en-US" sz="4400" b="1" dirty="0">
                  <a:solidFill>
                    <a:schemeClr val="bg1"/>
                  </a:solidFill>
                  <a:latin typeface="微软雅黑" panose="020B0503020204020204" charset="-122"/>
                  <a:ea typeface="微软雅黑" panose="020B0503020204020204" charset="-122"/>
                  <a:cs typeface="+mn-ea"/>
                </a:rPr>
                <a:t>学术规范制度精要</a:t>
              </a:r>
              <a:endParaRPr kumimoji="1" lang="zh-CN" altLang="en-US" sz="4400" b="1" dirty="0">
                <a:solidFill>
                  <a:schemeClr val="bg1"/>
                </a:solidFill>
                <a:latin typeface="微软雅黑" panose="020B0503020204020204" charset="-122"/>
                <a:ea typeface="微软雅黑" panose="020B0503020204020204" charset="-122"/>
                <a:cs typeface="+mn-ea"/>
              </a:endParaRPr>
            </a:p>
          </p:txBody>
        </p:sp>
      </p:gr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726*353"/>
  <p:tag name="TABLE_ENDDRAG_RECT" val="110*158*726*353"/>
</p:tagLst>
</file>

<file path=ppt/tags/tag64.xml><?xml version="1.0" encoding="utf-8"?>
<p:tagLst xmlns:p="http://schemas.openxmlformats.org/presentationml/2006/main">
  <p:tag name="KSO_WM_DIAGRAM_VIRTUALLY_FRAME" val="{&quot;height&quot;:318.5008661417322,&quot;left&quot;:43.578976377952756,&quot;top&quot;:163.6904724409449,&quot;width&quot;:865.8946456692914}"/>
</p:tagLst>
</file>

<file path=ppt/tags/tag65.xml><?xml version="1.0" encoding="utf-8"?>
<p:tagLst xmlns:p="http://schemas.openxmlformats.org/presentationml/2006/main">
  <p:tag name="KSO_WM_DIAGRAM_VIRTUALLY_FRAME" val="{&quot;height&quot;:318.5008661417322,&quot;left&quot;:43.578976377952756,&quot;top&quot;:163.6904724409449,&quot;width&quot;:865.8946456692914}"/>
</p:tagLst>
</file>

<file path=ppt/tags/tag66.xml><?xml version="1.0" encoding="utf-8"?>
<p:tagLst xmlns:p="http://schemas.openxmlformats.org/presentationml/2006/main">
  <p:tag name="KSO_WM_DIAGRAM_VIRTUALLY_FRAME" val="{&quot;height&quot;:318.5008661417322,&quot;left&quot;:43.578976377952756,&quot;top&quot;:163.6904724409449,&quot;width&quot;:865.8946456692914}"/>
</p:tagLst>
</file>

<file path=ppt/tags/tag67.xml><?xml version="1.0" encoding="utf-8"?>
<p:tagLst xmlns:p="http://schemas.openxmlformats.org/presentationml/2006/main">
  <p:tag name="KSO_WM_DIAGRAM_VIRTUALLY_FRAME" val="{&quot;height&quot;:318.5008661417322,&quot;left&quot;:43.578976377952756,&quot;top&quot;:163.6904724409449,&quot;width&quot;:865.8946456692914}"/>
</p:tagLst>
</file>

<file path=ppt/tags/tag68.xml><?xml version="1.0" encoding="utf-8"?>
<p:tagLst xmlns:p="http://schemas.openxmlformats.org/presentationml/2006/main">
  <p:tag name="COMMONDATA" val="eyJoZGlkIjoiYTkyOTcwOWFjNGY2MTlhZWI0YjBlNDE4OTNjYWU5OTEifQ=="/>
  <p:tag name="commondata" val="eyJoZGlkIjoiNzFlYTMyNjkzMmFhMmE3NTY4MWYzZGU5MTc0YWJhMDQ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3159</Words>
  <Application>WPS 演示</Application>
  <PresentationFormat>宽屏</PresentationFormat>
  <Paragraphs>231</Paragraphs>
  <Slides>28</Slides>
  <Notes>9</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Arial</vt:lpstr>
      <vt:lpstr>宋体</vt:lpstr>
      <vt:lpstr>Wingdings</vt:lpstr>
      <vt:lpstr>Wingdings</vt:lpstr>
      <vt:lpstr>楷体</vt:lpstr>
      <vt:lpstr>方正兰亭粗黑_GBK</vt:lpstr>
      <vt:lpstr>黑体</vt:lpstr>
      <vt:lpstr>仿宋</vt:lpstr>
      <vt:lpstr>华康行楷体 W5</vt:lpstr>
      <vt:lpstr>微软雅黑</vt:lpstr>
      <vt:lpstr>Times New Roman</vt:lpstr>
      <vt:lpstr>Arial Unicode MS</vt:lpstr>
      <vt:lpstr>Calibri</vt:lpstr>
      <vt:lpstr>WPS</vt:lpstr>
      <vt:lpstr>PowerPoint 演示文稿</vt:lpstr>
      <vt:lpstr>PowerPoint 演示文稿</vt:lpstr>
      <vt:lpstr>PowerPoint 演示文稿</vt:lpstr>
      <vt:lpstr>PowerPoint 演示文稿</vt:lpstr>
      <vt:lpstr>环节1：学术诚信案例速览</vt:lpstr>
      <vt:lpstr>PowerPoint 演示文稿</vt:lpstr>
      <vt:lpstr>环节1：学术诚信案例速览</vt:lpstr>
      <vt:lpstr>PowerPoint 演示文稿</vt:lpstr>
      <vt:lpstr>PowerPoint 演示文稿</vt:lpstr>
      <vt:lpstr>PowerPoint 演示文稿</vt:lpstr>
      <vt:lpstr>PowerPoint 演示文稿</vt:lpstr>
      <vt:lpstr>PowerPoint 演示文稿</vt:lpstr>
      <vt:lpstr>PowerPoint 演示文稿</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环节3：学术诚信情景思辨</vt:lpstr>
      <vt:lpstr>PowerPoint 演示文稿</vt:lpstr>
      <vt:lpstr>环节4：学术规范知识问答</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李玉晴</cp:lastModifiedBy>
  <cp:revision>181</cp:revision>
  <dcterms:created xsi:type="dcterms:W3CDTF">2019-06-19T02:08:00Z</dcterms:created>
  <dcterms:modified xsi:type="dcterms:W3CDTF">2025-10-09T03:14:05Z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AB6B32153F324553A6CCA15AF3AF6030_12</vt:lpwstr>
  </property>
</Properties>
</file>