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2" r:id="rId5"/>
  </p:sldMasterIdLst>
  <p:notesMasterIdLst>
    <p:notesMasterId r:id="rId26"/>
  </p:notesMasterIdLst>
  <p:handoutMasterIdLst>
    <p:handoutMasterId r:id="rId27"/>
  </p:handoutMasterIdLst>
  <p:sldIdLst>
    <p:sldId id="257" r:id="rId6"/>
    <p:sldId id="317" r:id="rId7"/>
    <p:sldId id="339" r:id="rId8"/>
    <p:sldId id="300" r:id="rId9"/>
    <p:sldId id="301" r:id="rId10"/>
    <p:sldId id="334" r:id="rId11"/>
    <p:sldId id="302" r:id="rId12"/>
    <p:sldId id="328" r:id="rId13"/>
    <p:sldId id="330" r:id="rId14"/>
    <p:sldId id="332" r:id="rId15"/>
    <p:sldId id="331" r:id="rId16"/>
    <p:sldId id="309" r:id="rId17"/>
    <p:sldId id="310" r:id="rId18"/>
    <p:sldId id="340" r:id="rId19"/>
    <p:sldId id="338" r:id="rId20"/>
    <p:sldId id="333" r:id="rId21"/>
    <p:sldId id="318" r:id="rId22"/>
    <p:sldId id="327" r:id="rId23"/>
    <p:sldId id="314" r:id="rId24"/>
    <p:sldId id="319" r:id="rId25"/>
  </p:sldIdLst>
  <p:sldSz cx="9144000" cy="6858000" type="screen4x3"/>
  <p:notesSz cx="6805613" cy="9944100"/>
  <p:embeddedFontLst>
    <p:embeddedFont>
      <p:font typeface="TheSans" panose="02000503040000020004" pitchFamily="2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F1E"/>
    <a:srgbClr val="000099"/>
    <a:srgbClr val="FFEFCF"/>
    <a:srgbClr val="E3F1FD"/>
    <a:srgbClr val="F7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5" autoAdjust="0"/>
    <p:restoredTop sz="86455" autoAdjust="0"/>
  </p:normalViewPr>
  <p:slideViewPr>
    <p:cSldViewPr>
      <p:cViewPr varScale="1">
        <p:scale>
          <a:sx n="80" d="100"/>
          <a:sy n="80" d="100"/>
        </p:scale>
        <p:origin x="17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766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28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3B77-35B0-489A-A543-05B8BA015956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45546"/>
            <a:ext cx="294909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28" y="9445546"/>
            <a:ext cx="294909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87122-E134-4A0A-948D-0A32DA5CF0F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5675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E7FA5-995B-4D7C-BD2E-D39E93C21BAC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EBCA8-6C1B-42CB-B65B-AD700DD569B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434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2622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7240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1623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892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EBCA8-6C1B-42CB-B65B-AD700DD569B7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0849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 flipH="1">
            <a:off x="0" y="4437112"/>
            <a:ext cx="860444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>
            <a:off x="6012160" y="2492896"/>
            <a:ext cx="28803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5000" b="1" dirty="0" smtClean="0">
                <a:solidFill>
                  <a:srgbClr val="FF7800"/>
                </a:solidFill>
                <a:latin typeface="TheSans" pitchFamily="2" charset="0"/>
              </a:rPr>
              <a:t>45</a:t>
            </a:r>
            <a:endParaRPr lang="de-CH" sz="15000" b="1" dirty="0">
              <a:solidFill>
                <a:srgbClr val="FF7800"/>
              </a:solidFill>
              <a:latin typeface="TheSans" pitchFamily="2" charset="0"/>
            </a:endParaRPr>
          </a:p>
        </p:txBody>
      </p:sp>
      <p:pic>
        <p:nvPicPr>
          <p:cNvPr id="9" name="Picture 2" descr="H:\Logos\Aktuelle ISC Logos\Stern\farbiger Stern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21947"/>
            <a:ext cx="792088" cy="74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2"/>
          <p:cNvSpPr>
            <a:spLocks noGrp="1"/>
          </p:cNvSpPr>
          <p:nvPr>
            <p:ph sz="quarter" idx="10" hasCustomPrompt="1"/>
          </p:nvPr>
        </p:nvSpPr>
        <p:spPr>
          <a:xfrm>
            <a:off x="3275856" y="4437112"/>
            <a:ext cx="5328518" cy="4333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CH" sz="2000" b="1" dirty="0" err="1" smtClean="0">
                <a:latin typeface="TheSans" pitchFamily="2" charset="0"/>
              </a:rPr>
              <a:t>titel</a:t>
            </a:r>
            <a:r>
              <a:rPr lang="de-C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eSans" pitchFamily="2" charset="0"/>
              </a:rPr>
              <a:t> </a:t>
            </a:r>
            <a:r>
              <a:rPr lang="de-CH" sz="2000" dirty="0" smtClean="0">
                <a:latin typeface="TheSans" pitchFamily="2" charset="0"/>
              </a:rPr>
              <a:t>/ 45. </a:t>
            </a:r>
            <a:r>
              <a:rPr lang="de-CH" sz="2000" dirty="0" err="1" smtClean="0">
                <a:latin typeface="TheSans" pitchFamily="2" charset="0"/>
              </a:rPr>
              <a:t>st.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gallen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symposium</a:t>
            </a:r>
            <a:r>
              <a:rPr lang="de-CH" sz="2000" dirty="0" smtClean="0">
                <a:latin typeface="TheSans" pitchFamily="2" charset="0"/>
              </a:rPr>
              <a:t> / xx. </a:t>
            </a:r>
            <a:r>
              <a:rPr lang="de-CH" sz="2000" dirty="0" err="1" smtClean="0">
                <a:latin typeface="TheSans" pitchFamily="2" charset="0"/>
              </a:rPr>
              <a:t>xyz</a:t>
            </a:r>
            <a:r>
              <a:rPr lang="de-CH" sz="2000" dirty="0" smtClean="0">
                <a:latin typeface="TheSans" pitchFamily="2" charset="0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40261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643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018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396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220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Rut\Desktop\farbiger Stern_uncoated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1" t="2336" r="-3947" b="4216"/>
          <a:stretch/>
        </p:blipFill>
        <p:spPr bwMode="auto">
          <a:xfrm>
            <a:off x="0" y="-25758"/>
            <a:ext cx="5184576" cy="67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 userDrawn="1"/>
        </p:nvCxnSpPr>
        <p:spPr>
          <a:xfrm>
            <a:off x="0" y="1275202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7"/>
          <p:cNvSpPr>
            <a:spLocks noGrp="1"/>
          </p:cNvSpPr>
          <p:nvPr>
            <p:ph sz="quarter" idx="10" hasCustomPrompt="1"/>
          </p:nvPr>
        </p:nvSpPr>
        <p:spPr>
          <a:xfrm>
            <a:off x="250824" y="188913"/>
            <a:ext cx="828161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latin typeface="TheSans" pitchFamily="2" charset="0"/>
              </a:defRPr>
            </a:lvl1pPr>
          </a:lstStyle>
          <a:p>
            <a:pPr lvl="0"/>
            <a:r>
              <a:rPr lang="de-CH" dirty="0" smtClean="0"/>
              <a:t>FOLIENTITEL</a:t>
            </a:r>
            <a:endParaRPr lang="de-CH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11" hasCustomPrompt="1"/>
          </p:nvPr>
        </p:nvSpPr>
        <p:spPr>
          <a:xfrm>
            <a:off x="251520" y="692696"/>
            <a:ext cx="8280920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TheSans" pitchFamily="2" charset="0"/>
              </a:defRPr>
            </a:lvl1pPr>
          </a:lstStyle>
          <a:p>
            <a:pPr lvl="0"/>
            <a:r>
              <a:rPr lang="de-CH" dirty="0" err="1" smtClean="0"/>
              <a:t>untertitel</a:t>
            </a:r>
            <a:endParaRPr lang="de-CH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 hasCustomPrompt="1"/>
          </p:nvPr>
        </p:nvSpPr>
        <p:spPr>
          <a:xfrm>
            <a:off x="457200" y="1600201"/>
            <a:ext cx="8229600" cy="4686320"/>
          </a:xfrm>
          <a:prstGeom prst="rect">
            <a:avLst/>
          </a:prstGeom>
        </p:spPr>
        <p:txBody>
          <a:bodyPr/>
          <a:lstStyle>
            <a:lvl1pPr>
              <a:buClr>
                <a:srgbClr val="F6860A"/>
              </a:buClr>
              <a:buFont typeface="Arial" pitchFamily="34" charset="0"/>
              <a:buChar char="»"/>
              <a:defRPr sz="2400">
                <a:latin typeface="TheSans" pitchFamily="2" charset="0"/>
              </a:defRPr>
            </a:lvl1pPr>
            <a:lvl2pPr marL="622300" indent="-292100">
              <a:buClr>
                <a:srgbClr val="F6860A"/>
              </a:buClr>
              <a:buFont typeface="Arial" pitchFamily="34" charset="0"/>
              <a:buChar char="»"/>
              <a:defRPr sz="2000">
                <a:latin typeface="TheSans" pitchFamily="2" charset="0"/>
              </a:defRPr>
            </a:lvl2pPr>
          </a:lstStyle>
          <a:p>
            <a:r>
              <a:rPr lang="de-CH" dirty="0" smtClean="0"/>
              <a:t>Hier könnte Ihre Werbung stehen</a:t>
            </a:r>
            <a:endParaRPr lang="de-CH" dirty="0"/>
          </a:p>
          <a:p>
            <a:pPr lvl="1"/>
            <a:r>
              <a:rPr lang="de-CH" dirty="0"/>
              <a:t>Ein paar interessante Unterpunkte</a:t>
            </a:r>
          </a:p>
          <a:p>
            <a:pPr lvl="1"/>
            <a:endParaRPr lang="de-CH" dirty="0"/>
          </a:p>
          <a:p>
            <a:r>
              <a:rPr lang="de-CH" dirty="0"/>
              <a:t>Mit Erläuterungen und weiteren</a:t>
            </a:r>
          </a:p>
          <a:p>
            <a:pPr lvl="1"/>
            <a:r>
              <a:rPr lang="de-CH" dirty="0"/>
              <a:t>Unterpunkten</a:t>
            </a:r>
          </a:p>
          <a:p>
            <a:pPr lvl="1"/>
            <a:r>
              <a:rPr lang="de-CH" dirty="0"/>
              <a:t>Und untergeordneten Informationen</a:t>
            </a:r>
          </a:p>
          <a:p>
            <a:pPr lvl="1"/>
            <a:r>
              <a:rPr lang="de-CH" dirty="0"/>
              <a:t>Diese Präsentation macht also</a:t>
            </a:r>
            <a:br>
              <a:rPr lang="de-CH" dirty="0"/>
            </a:br>
            <a:endParaRPr lang="de-CH" dirty="0"/>
          </a:p>
          <a:p>
            <a:r>
              <a:rPr lang="de-CH" dirty="0"/>
              <a:t>Gesamthaft nicht</a:t>
            </a:r>
          </a:p>
          <a:p>
            <a:pPr lvl="1"/>
            <a:r>
              <a:rPr lang="de-CH" dirty="0"/>
              <a:t>Sehr viel Sinn</a:t>
            </a:r>
          </a:p>
        </p:txBody>
      </p:sp>
    </p:spTree>
    <p:extLst>
      <p:ext uri="{BB962C8B-B14F-4D97-AF65-F5344CB8AC3E}">
        <p14:creationId xmlns:p14="http://schemas.microsoft.com/office/powerpoint/2010/main" val="107891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503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802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325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601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074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529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709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ECC9D-53E3-4010-85F7-D609C803686B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92B8-D093-45E3-8C8A-1C923B2410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38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81083-A40F-4576-892B-9B1D9D436310}" type="datetimeFigureOut">
              <a:rPr lang="de-CH" smtClean="0"/>
              <a:t>30.10.2014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DC60B-A5F5-4A11-AE43-F2EB364627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368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-252536" y="4509120"/>
            <a:ext cx="9001000" cy="864096"/>
          </a:xfrm>
        </p:spPr>
        <p:txBody>
          <a:bodyPr/>
          <a:lstStyle/>
          <a:p>
            <a:pPr algn="r"/>
            <a:r>
              <a:rPr lang="de-CH" sz="2000" dirty="0" err="1">
                <a:latin typeface="TheSans" pitchFamily="2" charset="0"/>
              </a:rPr>
              <a:t>b</a:t>
            </a:r>
            <a:r>
              <a:rPr lang="de-CH" sz="2000" dirty="0" err="1" smtClean="0">
                <a:latin typeface="TheSans" pitchFamily="2" charset="0"/>
              </a:rPr>
              <a:t>eijing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foreign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studies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university</a:t>
            </a:r>
            <a:r>
              <a:rPr lang="de-CH" sz="2000" dirty="0" smtClean="0">
                <a:latin typeface="TheSans" pitchFamily="2" charset="0"/>
              </a:rPr>
              <a:t>/ 45</a:t>
            </a:r>
            <a:r>
              <a:rPr lang="de-CH" sz="2000" baseline="30000" dirty="0" smtClean="0">
                <a:latin typeface="TheSans" pitchFamily="2" charset="0"/>
              </a:rPr>
              <a:t>th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st.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gallen</a:t>
            </a:r>
            <a:r>
              <a:rPr lang="de-CH" sz="2000" dirty="0" smtClean="0">
                <a:latin typeface="TheSans" pitchFamily="2" charset="0"/>
              </a:rPr>
              <a:t> </a:t>
            </a:r>
            <a:r>
              <a:rPr lang="de-CH" sz="2000" dirty="0" err="1" smtClean="0">
                <a:latin typeface="TheSans" pitchFamily="2" charset="0"/>
              </a:rPr>
              <a:t>symposium</a:t>
            </a:r>
            <a:r>
              <a:rPr lang="de-CH" sz="2000" dirty="0" smtClean="0">
                <a:latin typeface="TheSans" pitchFamily="2" charset="0"/>
              </a:rPr>
              <a:t> / 30 </a:t>
            </a:r>
            <a:r>
              <a:rPr lang="de-CH" sz="2000" dirty="0" err="1" smtClean="0">
                <a:latin typeface="TheSans" pitchFamily="2" charset="0"/>
              </a:rPr>
              <a:t>october</a:t>
            </a:r>
            <a:r>
              <a:rPr lang="de-CH" sz="2000" dirty="0" smtClean="0">
                <a:latin typeface="TheSans" pitchFamily="2" charset="0"/>
              </a:rPr>
              <a:t> 2014</a:t>
            </a:r>
            <a:endParaRPr lang="de-CH" sz="2000" dirty="0">
              <a:latin typeface="The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smtClean="0"/>
              <a:t>SOCIAL SESSIONS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 err="1" smtClean="0"/>
              <a:t>enjoy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CH" dirty="0" err="1" smtClean="0"/>
              <a:t>evenings</a:t>
            </a:r>
            <a:endParaRPr lang="de-CH" dirty="0"/>
          </a:p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6972" y="1268760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580" y="4080532"/>
            <a:ext cx="477144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656" y="1268760"/>
            <a:ext cx="4958172" cy="330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664" y="4080532"/>
            <a:ext cx="492747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35" y="3846698"/>
            <a:ext cx="4731631" cy="3154421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AT EYE LEVEL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 err="1" smtClean="0"/>
              <a:t>gather</a:t>
            </a:r>
            <a:r>
              <a:rPr lang="de-DE" dirty="0" smtClean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</a:t>
            </a:r>
            <a:r>
              <a:rPr lang="de-DE" dirty="0" err="1" smtClean="0"/>
              <a:t>eaders</a:t>
            </a:r>
            <a:r>
              <a:rPr lang="de-DE" dirty="0" smtClean="0"/>
              <a:t> </a:t>
            </a:r>
            <a:r>
              <a:rPr lang="de-DE" dirty="0"/>
              <a:t>of </a:t>
            </a:r>
            <a:r>
              <a:rPr lang="de-DE" dirty="0" err="1" smtClean="0"/>
              <a:t>today</a:t>
            </a:r>
            <a:endParaRPr lang="de-CH" dirty="0"/>
          </a:p>
          <a:p>
            <a:endParaRPr lang="de-CH" dirty="0"/>
          </a:p>
        </p:txBody>
      </p:sp>
      <p:sp>
        <p:nvSpPr>
          <p:cNvPr id="3" name="AutoShape 2" descr="Tony Tan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28734" cy="517911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00" y="1267988"/>
            <a:ext cx="4241700" cy="27208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988"/>
            <a:ext cx="4902300" cy="27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HOW CAN YOU PARTICIPATE</a:t>
            </a:r>
            <a:r>
              <a:rPr lang="de-CH" dirty="0" smtClean="0"/>
              <a:t>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50824" y="188913"/>
            <a:ext cx="6121375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457200" y="1600201"/>
            <a:ext cx="8229600" cy="4686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622300" indent="-2921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200" b="1" dirty="0" smtClean="0"/>
              <a:t>St.</a:t>
            </a:r>
            <a:r>
              <a:rPr lang="de-DE" sz="3600" b="1" dirty="0" smtClean="0"/>
              <a:t> </a:t>
            </a:r>
            <a:r>
              <a:rPr lang="de-DE" sz="7200" b="1" dirty="0" smtClean="0"/>
              <a:t>Gallen </a:t>
            </a:r>
            <a:r>
              <a:rPr lang="de-DE" sz="7200" b="1" dirty="0" err="1" smtClean="0"/>
              <a:t>Wings</a:t>
            </a:r>
            <a:r>
              <a:rPr lang="de-DE" sz="7200" b="1" dirty="0" smtClean="0"/>
              <a:t> </a:t>
            </a:r>
            <a:r>
              <a:rPr lang="de-DE" sz="7200" b="1" dirty="0" err="1" smtClean="0"/>
              <a:t>of</a:t>
            </a:r>
            <a:r>
              <a:rPr lang="de-DE" sz="7200" b="1" dirty="0" smtClean="0"/>
              <a:t> Excellence Award</a:t>
            </a:r>
            <a:endParaRPr lang="de-DE" sz="7200" b="1" dirty="0"/>
          </a:p>
        </p:txBody>
      </p:sp>
      <p:pic>
        <p:nvPicPr>
          <p:cNvPr id="8" name="Picture 2" descr="C:\Users\DRI\Desktop\SR_Logo_RGB_La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08" y="5004047"/>
            <a:ext cx="3146792" cy="74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nhaltsplatzhalt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9" y="3959027"/>
            <a:ext cx="2540748" cy="255724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868144" y="5749862"/>
            <a:ext cx="28186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 err="1" smtClean="0">
                <a:latin typeface="TheSans" panose="02000503040000020004" pitchFamily="2" charset="0"/>
              </a:rPr>
              <a:t>official</a:t>
            </a:r>
            <a:r>
              <a:rPr lang="de-CH" sz="1050" dirty="0" smtClean="0">
                <a:latin typeface="TheSans" panose="02000503040000020004" pitchFamily="2" charset="0"/>
              </a:rPr>
              <a:t> </a:t>
            </a:r>
            <a:r>
              <a:rPr lang="de-CH" sz="1050" dirty="0" err="1" smtClean="0">
                <a:latin typeface="TheSans" panose="02000503040000020004" pitchFamily="2" charset="0"/>
              </a:rPr>
              <a:t>partner</a:t>
            </a:r>
            <a:r>
              <a:rPr lang="de-CH" sz="1050" dirty="0" smtClean="0">
                <a:latin typeface="TheSans" panose="02000503040000020004" pitchFamily="2" charset="0"/>
              </a:rPr>
              <a:t> of </a:t>
            </a:r>
            <a:r>
              <a:rPr lang="de-CH" sz="1050" dirty="0" err="1" smtClean="0">
                <a:latin typeface="TheSans" panose="02000503040000020004" pitchFamily="2" charset="0"/>
              </a:rPr>
              <a:t>the</a:t>
            </a:r>
            <a:r>
              <a:rPr lang="de-CH" sz="1050" dirty="0" smtClean="0">
                <a:latin typeface="TheSans" panose="02000503040000020004" pitchFamily="2" charset="0"/>
              </a:rPr>
              <a:t> St. Gallen Symposium</a:t>
            </a:r>
            <a:endParaRPr lang="de-CH" sz="1050" dirty="0">
              <a:latin typeface="TheSans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WHAT </a:t>
            </a:r>
            <a:r>
              <a:rPr lang="de-CH" dirty="0" smtClean="0"/>
              <a:t>IS YOUR CONTRIBUTION ABOUT?</a:t>
            </a:r>
            <a:endParaRPr lang="de-CH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b="1" dirty="0"/>
              <a:t>„</a:t>
            </a:r>
            <a:r>
              <a:rPr lang="de-DE" sz="4000" b="1" dirty="0" err="1"/>
              <a:t>Proudly</a:t>
            </a:r>
            <a:r>
              <a:rPr lang="de-DE" sz="4000" b="1" dirty="0"/>
              <a:t> Small“</a:t>
            </a:r>
          </a:p>
          <a:p>
            <a:endParaRPr lang="de-CH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de-CH" sz="2800" b="1" dirty="0"/>
              <a:t>	</a:t>
            </a:r>
            <a:r>
              <a:rPr lang="de-CH" sz="2800" b="1" dirty="0" err="1"/>
              <a:t>What</a:t>
            </a:r>
            <a:r>
              <a:rPr lang="de-CH" sz="2800" b="1" dirty="0"/>
              <a:t> </a:t>
            </a:r>
            <a:r>
              <a:rPr lang="de-CH" sz="2800" b="1" dirty="0" err="1"/>
              <a:t>is</a:t>
            </a:r>
            <a:r>
              <a:rPr lang="de-CH" sz="2800" b="1" dirty="0"/>
              <a:t> </a:t>
            </a:r>
            <a:r>
              <a:rPr lang="de-CH" sz="2800" b="1" dirty="0" err="1"/>
              <a:t>the</a:t>
            </a:r>
            <a:r>
              <a:rPr lang="de-CH" sz="2800" b="1" dirty="0"/>
              <a:t> </a:t>
            </a:r>
            <a:r>
              <a:rPr lang="de-CH" sz="2800" b="1" dirty="0" err="1"/>
              <a:t>next</a:t>
            </a:r>
            <a:r>
              <a:rPr lang="de-CH" sz="2800" b="1" dirty="0"/>
              <a:t> </a:t>
            </a:r>
            <a:r>
              <a:rPr lang="de-CH" sz="2800" b="1" dirty="0" err="1"/>
              <a:t>small</a:t>
            </a:r>
            <a:r>
              <a:rPr lang="de-CH" sz="2800" b="1" dirty="0"/>
              <a:t> BIG </a:t>
            </a:r>
            <a:r>
              <a:rPr lang="de-CH" sz="2800" b="1" dirty="0" err="1"/>
              <a:t>thing</a:t>
            </a:r>
            <a:r>
              <a:rPr lang="de-CH" sz="2800" b="1" dirty="0"/>
              <a:t>?</a:t>
            </a:r>
          </a:p>
          <a:p>
            <a:endParaRPr lang="de-CH" sz="2800" b="1" dirty="0"/>
          </a:p>
          <a:p>
            <a:pPr marL="0" indent="0">
              <a:buNone/>
            </a:pP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CH" sz="2800" b="1" dirty="0"/>
              <a:t>	Collaborative Small State Initiative</a:t>
            </a:r>
          </a:p>
          <a:p>
            <a:endParaRPr lang="de-CH" sz="2800" b="1" dirty="0"/>
          </a:p>
          <a:p>
            <a:pPr marL="0" indent="0">
              <a:buNone/>
            </a:pPr>
            <a:r>
              <a:rPr lang="de-CH" sz="2800" b="1" dirty="0">
                <a:solidFill>
                  <a:srgbClr val="F78F1E"/>
                </a:solidFill>
              </a:rPr>
              <a:t>3</a:t>
            </a:r>
            <a:r>
              <a:rPr lang="de-CH" sz="2800" b="1" dirty="0"/>
              <a:t>	</a:t>
            </a:r>
            <a:r>
              <a:rPr lang="de-CH" sz="2800" b="1" dirty="0" err="1"/>
              <a:t>Elites</a:t>
            </a:r>
            <a:r>
              <a:rPr lang="de-CH" sz="2800" b="1" dirty="0"/>
              <a:t>: </a:t>
            </a:r>
            <a:r>
              <a:rPr lang="de-CH" sz="2800" b="1" dirty="0" err="1"/>
              <a:t>small</a:t>
            </a:r>
            <a:r>
              <a:rPr lang="de-CH" sz="2800" b="1" dirty="0"/>
              <a:t> but </a:t>
            </a:r>
            <a:r>
              <a:rPr lang="de-CH" sz="2800" b="1" dirty="0" err="1"/>
              <a:t>superior</a:t>
            </a:r>
            <a:r>
              <a:rPr lang="de-CH" sz="2800" b="1" dirty="0"/>
              <a:t> </a:t>
            </a:r>
            <a:r>
              <a:rPr lang="de-CH" sz="2800" b="1" dirty="0" err="1"/>
              <a:t>groups</a:t>
            </a:r>
            <a:r>
              <a:rPr lang="de-CH" sz="2800" b="1" dirty="0"/>
              <a:t> </a:t>
            </a:r>
            <a:r>
              <a:rPr lang="de-CH" sz="2800" b="1" dirty="0" err="1"/>
              <a:t>rule</a:t>
            </a:r>
            <a:r>
              <a:rPr lang="de-CH" sz="2800" b="1" dirty="0"/>
              <a:t> </a:t>
            </a:r>
            <a:r>
              <a:rPr lang="de-CH" sz="2800" b="1" dirty="0" err="1"/>
              <a:t>the</a:t>
            </a:r>
            <a:r>
              <a:rPr lang="de-CH" sz="2800" b="1" dirty="0"/>
              <a:t> 	</a:t>
            </a:r>
            <a:r>
              <a:rPr lang="de-CH" sz="2800" b="1" dirty="0" err="1"/>
              <a:t>world</a:t>
            </a:r>
            <a:r>
              <a:rPr lang="de-CH" sz="2800" b="1" dirty="0"/>
              <a:t> – at </a:t>
            </a:r>
            <a:r>
              <a:rPr lang="de-CH" sz="2800" b="1" dirty="0" err="1" smtClean="0"/>
              <a:t>what</a:t>
            </a:r>
            <a:r>
              <a:rPr lang="de-CH" sz="2800" b="1" dirty="0" smtClean="0"/>
              <a:t> </a:t>
            </a:r>
            <a:r>
              <a:rPr lang="de-CH" sz="2800" b="1" dirty="0" err="1"/>
              <a:t>price</a:t>
            </a:r>
            <a:r>
              <a:rPr lang="de-CH" sz="2800" b="1" dirty="0"/>
              <a:t>?  </a:t>
            </a:r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12" name="Inhaltsplatzhalter 1"/>
          <p:cNvSpPr txBox="1">
            <a:spLocks/>
          </p:cNvSpPr>
          <p:nvPr/>
        </p:nvSpPr>
        <p:spPr>
          <a:xfrm>
            <a:off x="250824" y="188913"/>
            <a:ext cx="4681215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14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15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sp>
        <p:nvSpPr>
          <p:cNvPr id="16" name="Textplatzhalter 3"/>
          <p:cNvSpPr txBox="1">
            <a:spLocks/>
          </p:cNvSpPr>
          <p:nvPr/>
        </p:nvSpPr>
        <p:spPr>
          <a:xfrm>
            <a:off x="457200" y="1600201"/>
            <a:ext cx="8229600" cy="4686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622300" indent="-2921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sz="4000" b="1" dirty="0"/>
          </a:p>
        </p:txBody>
      </p:sp>
      <p:sp>
        <p:nvSpPr>
          <p:cNvPr id="4" name="Abgerundetes Rechteck 3"/>
          <p:cNvSpPr/>
          <p:nvPr/>
        </p:nvSpPr>
        <p:spPr>
          <a:xfrm>
            <a:off x="2195736" y="5949280"/>
            <a:ext cx="4896544" cy="5896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b="1" dirty="0" smtClean="0">
                <a:latin typeface="TheSans" panose="02000503040000020004" pitchFamily="2" charset="0"/>
              </a:rPr>
              <a:t>symposium.org/</a:t>
            </a:r>
            <a:r>
              <a:rPr lang="de-CH" sz="2800" b="1" dirty="0" err="1" smtClean="0">
                <a:latin typeface="TheSans" panose="02000503040000020004" pitchFamily="2" charset="0"/>
              </a:rPr>
              <a:t>questions</a:t>
            </a:r>
            <a:endParaRPr lang="en-GB" sz="2800" b="1" dirty="0">
              <a:latin typeface="TheSans" panose="02000503040000020004" pitchFamily="2" charset="0"/>
            </a:endParaRPr>
          </a:p>
        </p:txBody>
      </p:sp>
      <p:sp>
        <p:nvSpPr>
          <p:cNvPr id="5" name="Pfeil nach rechts 4"/>
          <p:cNvSpPr/>
          <p:nvPr/>
        </p:nvSpPr>
        <p:spPr>
          <a:xfrm>
            <a:off x="1226275" y="5930006"/>
            <a:ext cx="671339" cy="628179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ESSAY </a:t>
            </a:r>
            <a:r>
              <a:rPr lang="de-CH" dirty="0" smtClean="0"/>
              <a:t>QUESTIONS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1"/>
          </p:nvPr>
        </p:nvSpPr>
        <p:spPr>
          <a:xfrm>
            <a:off x="251520" y="692696"/>
            <a:ext cx="8280920" cy="57626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50824" y="188913"/>
            <a:ext cx="6625431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>
              <a:latin typeface="TheSans" pitchFamily="2" charset="0"/>
            </a:endParaRPr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467544" y="1340767"/>
            <a:ext cx="8219256" cy="51981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622300" indent="-2921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1" indent="0">
              <a:buNone/>
            </a:pPr>
            <a:r>
              <a:rPr lang="en-GB" sz="1600" dirty="0" smtClean="0"/>
              <a:t>Think about unconventional ideas, undiscovered trends or peripheral signals that may turn into ground-breaking changes for societies. Present </a:t>
            </a:r>
            <a:r>
              <a:rPr lang="en-GB" sz="1600" b="1" dirty="0" smtClean="0"/>
              <a:t>one</a:t>
            </a:r>
            <a:r>
              <a:rPr lang="en-GB" sz="1600" dirty="0" smtClean="0"/>
              <a:t> idea which is </a:t>
            </a:r>
            <a:r>
              <a:rPr lang="en-GB" sz="1600" b="1" dirty="0" smtClean="0"/>
              <a:t>not</a:t>
            </a:r>
            <a:r>
              <a:rPr lang="en-GB" sz="1600" dirty="0" smtClean="0"/>
              <a:t> on the radar of current leaders yet but will change the game in business, politics or civil society – the best ones will be put to the test by the global audience of the </a:t>
            </a:r>
          </a:p>
          <a:p>
            <a:pPr marL="627063" lvl="1" indent="0">
              <a:buNone/>
            </a:pPr>
            <a:r>
              <a:rPr lang="en-GB" sz="1600" dirty="0" smtClean="0"/>
              <a:t>St. Gallen Symposium.</a:t>
            </a:r>
          </a:p>
          <a:p>
            <a:pPr marL="627063" lvl="1" indent="0">
              <a:buNone/>
            </a:pPr>
            <a:endParaRPr lang="en-US" sz="1600" dirty="0" smtClean="0"/>
          </a:p>
          <a:p>
            <a:pPr marL="627063" lvl="0" indent="0">
              <a:buNone/>
            </a:pPr>
            <a:r>
              <a:rPr lang="de-CH" sz="1600" dirty="0" err="1" smtClean="0"/>
              <a:t>Although</a:t>
            </a:r>
            <a:r>
              <a:rPr lang="de-CH" sz="1600" dirty="0" smtClean="0"/>
              <a:t> </a:t>
            </a:r>
            <a:r>
              <a:rPr lang="de-CH" sz="1600" dirty="0" err="1" smtClean="0"/>
              <a:t>small</a:t>
            </a:r>
            <a:r>
              <a:rPr lang="de-CH" sz="1600" dirty="0" smtClean="0"/>
              <a:t> </a:t>
            </a:r>
            <a:r>
              <a:rPr lang="de-CH" sz="1600" dirty="0" err="1" smtClean="0"/>
              <a:t>states</a:t>
            </a:r>
            <a:r>
              <a:rPr lang="de-CH" sz="1600" dirty="0" smtClean="0"/>
              <a:t> </a:t>
            </a:r>
            <a:r>
              <a:rPr lang="de-CH" sz="1600" dirty="0" err="1" smtClean="0"/>
              <a:t>lead</a:t>
            </a:r>
            <a:r>
              <a:rPr lang="de-CH" sz="1600" dirty="0" smtClean="0"/>
              <a:t> </a:t>
            </a:r>
            <a:r>
              <a:rPr lang="de-CH" sz="1600" dirty="0" err="1" smtClean="0"/>
              <a:t>the</a:t>
            </a:r>
            <a:r>
              <a:rPr lang="de-CH" sz="1600" dirty="0" smtClean="0"/>
              <a:t> global </a:t>
            </a:r>
            <a:r>
              <a:rPr lang="de-CH" sz="1600" dirty="0" err="1" smtClean="0"/>
              <a:t>rankings</a:t>
            </a:r>
            <a:r>
              <a:rPr lang="de-CH" sz="1600" dirty="0" smtClean="0"/>
              <a:t> in international </a:t>
            </a:r>
            <a:r>
              <a:rPr lang="de-CH" sz="1600" dirty="0" err="1" smtClean="0"/>
              <a:t>benchmark</a:t>
            </a:r>
            <a:r>
              <a:rPr lang="de-CH" sz="1600" dirty="0" smtClean="0"/>
              <a:t> </a:t>
            </a:r>
            <a:r>
              <a:rPr lang="de-CH" sz="1600" dirty="0" err="1" smtClean="0"/>
              <a:t>studies</a:t>
            </a:r>
            <a:r>
              <a:rPr lang="de-CH" sz="1600" dirty="0" smtClean="0"/>
              <a:t> on </a:t>
            </a:r>
            <a:r>
              <a:rPr lang="de-CH" sz="1600" dirty="0" err="1" smtClean="0"/>
              <a:t>competitiveness</a:t>
            </a:r>
            <a:r>
              <a:rPr lang="de-CH" sz="1600" dirty="0" smtClean="0"/>
              <a:t>, </a:t>
            </a:r>
            <a:r>
              <a:rPr lang="de-CH" sz="1600" dirty="0" err="1" smtClean="0"/>
              <a:t>innovation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wealth</a:t>
            </a:r>
            <a:r>
              <a:rPr lang="de-CH" sz="1600" dirty="0" smtClean="0"/>
              <a:t>, </a:t>
            </a:r>
            <a:r>
              <a:rPr lang="de-CH" sz="1600" dirty="0" err="1" smtClean="0"/>
              <a:t>they</a:t>
            </a:r>
            <a:r>
              <a:rPr lang="de-CH" sz="1600" dirty="0" smtClean="0"/>
              <a:t> </a:t>
            </a:r>
            <a:r>
              <a:rPr lang="de-CH" sz="1600" dirty="0" err="1" smtClean="0"/>
              <a:t>are</a:t>
            </a:r>
            <a:r>
              <a:rPr lang="de-CH" sz="1600" dirty="0" smtClean="0"/>
              <a:t> </a:t>
            </a:r>
            <a:r>
              <a:rPr lang="de-CH" sz="1600" dirty="0" err="1" smtClean="0"/>
              <a:t>often</a:t>
            </a:r>
            <a:r>
              <a:rPr lang="de-CH" sz="1600" dirty="0" smtClean="0"/>
              <a:t> </a:t>
            </a:r>
            <a:r>
              <a:rPr lang="de-CH" sz="1600" dirty="0" err="1" smtClean="0"/>
              <a:t>politically</a:t>
            </a:r>
            <a:r>
              <a:rPr lang="de-CH" sz="1600" dirty="0" smtClean="0"/>
              <a:t> </a:t>
            </a:r>
            <a:r>
              <a:rPr lang="de-CH" sz="1600" dirty="0" err="1" smtClean="0"/>
              <a:t>marginalised</a:t>
            </a:r>
            <a:r>
              <a:rPr lang="de-CH" sz="1600" dirty="0" smtClean="0"/>
              <a:t>. </a:t>
            </a:r>
            <a:r>
              <a:rPr lang="de-CH" sz="1600" dirty="0" err="1" smtClean="0"/>
              <a:t>Explore</a:t>
            </a:r>
            <a:r>
              <a:rPr lang="de-CH" sz="1600" dirty="0" smtClean="0"/>
              <a:t> a </a:t>
            </a:r>
            <a:r>
              <a:rPr lang="de-CH" sz="1600" dirty="0" err="1" smtClean="0"/>
              <a:t>common</a:t>
            </a:r>
            <a:r>
              <a:rPr lang="de-CH" sz="1600" dirty="0" smtClean="0"/>
              <a:t> </a:t>
            </a:r>
            <a:r>
              <a:rPr lang="de-CH" sz="1600" dirty="0" err="1" smtClean="0"/>
              <a:t>agenda</a:t>
            </a:r>
            <a:r>
              <a:rPr lang="de-CH" sz="1600" dirty="0" smtClean="0"/>
              <a:t> </a:t>
            </a:r>
            <a:r>
              <a:rPr lang="de-CH" sz="1600" dirty="0" err="1" smtClean="0"/>
              <a:t>for</a:t>
            </a:r>
            <a:r>
              <a:rPr lang="de-CH" sz="1600" dirty="0" smtClean="0"/>
              <a:t> </a:t>
            </a:r>
            <a:r>
              <a:rPr lang="de-CH" sz="1600" dirty="0" err="1" smtClean="0"/>
              <a:t>small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prosperous</a:t>
            </a:r>
            <a:r>
              <a:rPr lang="de-CH" sz="1600" dirty="0" smtClean="0"/>
              <a:t> countries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identify</a:t>
            </a:r>
            <a:r>
              <a:rPr lang="de-CH" sz="1600" dirty="0" smtClean="0"/>
              <a:t> </a:t>
            </a:r>
            <a:r>
              <a:rPr lang="de-CH" sz="1600" b="1" dirty="0" err="1" smtClean="0"/>
              <a:t>one</a:t>
            </a:r>
            <a:r>
              <a:rPr lang="de-CH" sz="1600" dirty="0" smtClean="0"/>
              <a:t> </a:t>
            </a:r>
            <a:r>
              <a:rPr lang="de-CH" sz="1600" dirty="0" err="1" smtClean="0"/>
              <a:t>joint</a:t>
            </a:r>
            <a:r>
              <a:rPr lang="de-CH" sz="1600" dirty="0" smtClean="0"/>
              <a:t> </a:t>
            </a:r>
            <a:r>
              <a:rPr lang="de-CH" sz="1600" dirty="0" err="1" smtClean="0"/>
              <a:t>project</a:t>
            </a:r>
            <a:r>
              <a:rPr lang="de-CH" sz="1600" dirty="0" smtClean="0"/>
              <a:t> </a:t>
            </a:r>
            <a:r>
              <a:rPr lang="de-CH" sz="1600" dirty="0" err="1" smtClean="0"/>
              <a:t>that</a:t>
            </a:r>
            <a:r>
              <a:rPr lang="de-CH" sz="1600" dirty="0" smtClean="0"/>
              <a:t> </a:t>
            </a:r>
            <a:r>
              <a:rPr lang="de-CH" sz="1600" dirty="0" err="1" smtClean="0"/>
              <a:t>would</a:t>
            </a:r>
            <a:r>
              <a:rPr lang="de-CH" sz="1600" dirty="0" smtClean="0"/>
              <a:t> </a:t>
            </a:r>
            <a:r>
              <a:rPr lang="de-CH" sz="1600" dirty="0" err="1" smtClean="0"/>
              <a:t>increase</a:t>
            </a:r>
            <a:r>
              <a:rPr lang="de-CH" sz="1600" dirty="0" smtClean="0"/>
              <a:t> </a:t>
            </a:r>
            <a:r>
              <a:rPr lang="de-CH" sz="1600" dirty="0" err="1" smtClean="0"/>
              <a:t>the</a:t>
            </a:r>
            <a:r>
              <a:rPr lang="de-CH" sz="1600" dirty="0" smtClean="0"/>
              <a:t> </a:t>
            </a:r>
            <a:r>
              <a:rPr lang="de-CH" sz="1600" dirty="0" err="1" smtClean="0"/>
              <a:t>relevance</a:t>
            </a:r>
            <a:r>
              <a:rPr lang="de-CH" sz="1600" dirty="0" smtClean="0"/>
              <a:t> of </a:t>
            </a:r>
            <a:r>
              <a:rPr lang="de-CH" sz="1600" dirty="0" err="1" smtClean="0"/>
              <a:t>small</a:t>
            </a:r>
            <a:r>
              <a:rPr lang="de-CH" sz="1600" dirty="0" smtClean="0"/>
              <a:t> </a:t>
            </a:r>
            <a:r>
              <a:rPr lang="de-CH" sz="1600" dirty="0" err="1" smtClean="0"/>
              <a:t>states</a:t>
            </a:r>
            <a:r>
              <a:rPr lang="de-CH" sz="1600" dirty="0" smtClean="0"/>
              <a:t> on </a:t>
            </a:r>
            <a:r>
              <a:rPr lang="de-CH" sz="1600" dirty="0" err="1" smtClean="0"/>
              <a:t>the</a:t>
            </a:r>
            <a:r>
              <a:rPr lang="de-CH" sz="1600" dirty="0" smtClean="0"/>
              <a:t> global </a:t>
            </a:r>
            <a:r>
              <a:rPr lang="de-CH" sz="1600" dirty="0" err="1" smtClean="0"/>
              <a:t>stage</a:t>
            </a:r>
            <a:r>
              <a:rPr lang="de-CH" sz="1600" dirty="0" smtClean="0"/>
              <a:t>. Go </a:t>
            </a:r>
            <a:r>
              <a:rPr lang="de-CH" sz="1600" dirty="0" err="1" smtClean="0"/>
              <a:t>beyond</a:t>
            </a:r>
            <a:r>
              <a:rPr lang="de-CH" sz="1600" dirty="0" smtClean="0"/>
              <a:t> </a:t>
            </a:r>
            <a:r>
              <a:rPr lang="de-CH" sz="1600" dirty="0" err="1" smtClean="0"/>
              <a:t>politics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diplomacy</a:t>
            </a:r>
            <a:r>
              <a:rPr lang="de-CH" sz="1600" dirty="0" smtClean="0"/>
              <a:t> </a:t>
            </a:r>
            <a:r>
              <a:rPr lang="de-CH" sz="1600" dirty="0" err="1" smtClean="0"/>
              <a:t>by</a:t>
            </a:r>
            <a:r>
              <a:rPr lang="de-CH" sz="1600" dirty="0" smtClean="0"/>
              <a:t> also </a:t>
            </a:r>
            <a:r>
              <a:rPr lang="de-CH" sz="1600" dirty="0" err="1" smtClean="0"/>
              <a:t>including</a:t>
            </a:r>
            <a:r>
              <a:rPr lang="de-CH" sz="1600" dirty="0" smtClean="0"/>
              <a:t> </a:t>
            </a:r>
            <a:r>
              <a:rPr lang="de-CH" sz="1600" dirty="0" err="1" smtClean="0"/>
              <a:t>economic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civil</a:t>
            </a:r>
            <a:r>
              <a:rPr lang="de-CH" sz="1600" dirty="0" smtClean="0"/>
              <a:t> </a:t>
            </a:r>
            <a:r>
              <a:rPr lang="de-CH" sz="1600" dirty="0" err="1" smtClean="0"/>
              <a:t>players</a:t>
            </a:r>
            <a:r>
              <a:rPr lang="de-CH" sz="1600" dirty="0" smtClean="0"/>
              <a:t>.</a:t>
            </a:r>
          </a:p>
          <a:p>
            <a:pPr marL="627063" lvl="0" indent="0">
              <a:buNone/>
            </a:pPr>
            <a:endParaRPr lang="de-CH" sz="1600" dirty="0" smtClean="0"/>
          </a:p>
          <a:p>
            <a:pPr marL="627063" indent="0">
              <a:buNone/>
            </a:pPr>
            <a:r>
              <a:rPr lang="de-CH" sz="1600" dirty="0" smtClean="0"/>
              <a:t>Human </a:t>
            </a:r>
            <a:r>
              <a:rPr lang="de-CH" sz="1600" dirty="0" err="1" smtClean="0"/>
              <a:t>history</a:t>
            </a:r>
            <a:r>
              <a:rPr lang="de-CH" sz="1600" dirty="0" smtClean="0"/>
              <a:t> </a:t>
            </a:r>
            <a:r>
              <a:rPr lang="de-CH" sz="1600" dirty="0" err="1" smtClean="0"/>
              <a:t>shows</a:t>
            </a:r>
            <a:r>
              <a:rPr lang="de-CH" sz="1600" dirty="0" smtClean="0"/>
              <a:t> </a:t>
            </a:r>
            <a:r>
              <a:rPr lang="de-CH" sz="1600" dirty="0" err="1" smtClean="0"/>
              <a:t>that</a:t>
            </a:r>
            <a:r>
              <a:rPr lang="de-CH" sz="1600" dirty="0" smtClean="0"/>
              <a:t> </a:t>
            </a:r>
            <a:r>
              <a:rPr lang="de-CH" sz="1600" dirty="0" err="1" smtClean="0"/>
              <a:t>the</a:t>
            </a:r>
            <a:r>
              <a:rPr lang="de-CH" sz="1600" dirty="0" smtClean="0"/>
              <a:t> </a:t>
            </a:r>
            <a:r>
              <a:rPr lang="de-CH" sz="1600" dirty="0" err="1" smtClean="0"/>
              <a:t>world</a:t>
            </a:r>
            <a:r>
              <a:rPr lang="de-CH" sz="1600" dirty="0" smtClean="0"/>
              <a:t> </a:t>
            </a:r>
            <a:r>
              <a:rPr lang="de-CH" sz="1600" dirty="0" err="1" smtClean="0"/>
              <a:t>has</a:t>
            </a:r>
            <a:r>
              <a:rPr lang="de-CH" sz="1600" dirty="0" smtClean="0"/>
              <a:t> </a:t>
            </a:r>
            <a:r>
              <a:rPr lang="de-CH" sz="1600" dirty="0" err="1" smtClean="0"/>
              <a:t>been</a:t>
            </a:r>
            <a:r>
              <a:rPr lang="de-CH" sz="1600" dirty="0" smtClean="0"/>
              <a:t> </a:t>
            </a:r>
            <a:r>
              <a:rPr lang="de-CH" sz="1600" dirty="0" err="1" smtClean="0"/>
              <a:t>ruled</a:t>
            </a:r>
            <a:r>
              <a:rPr lang="de-CH" sz="1600" dirty="0" smtClean="0"/>
              <a:t> </a:t>
            </a:r>
            <a:r>
              <a:rPr lang="de-CH" sz="1600" dirty="0" err="1" smtClean="0"/>
              <a:t>by</a:t>
            </a:r>
            <a:r>
              <a:rPr lang="de-CH" sz="1600" dirty="0" smtClean="0"/>
              <a:t> </a:t>
            </a:r>
            <a:r>
              <a:rPr lang="de-CH" sz="1600" dirty="0" err="1" smtClean="0"/>
              <a:t>tiny</a:t>
            </a:r>
            <a:r>
              <a:rPr lang="de-CH" sz="1600" dirty="0" smtClean="0"/>
              <a:t> but </a:t>
            </a:r>
            <a:r>
              <a:rPr lang="de-CH" sz="1600" dirty="0" err="1" smtClean="0"/>
              <a:t>superior</a:t>
            </a:r>
            <a:r>
              <a:rPr lang="de-CH" sz="1600" dirty="0" smtClean="0"/>
              <a:t> </a:t>
            </a:r>
            <a:r>
              <a:rPr lang="de-CH" sz="1600" dirty="0" err="1" smtClean="0"/>
              <a:t>groups</a:t>
            </a:r>
            <a:r>
              <a:rPr lang="de-CH" sz="1600" dirty="0" smtClean="0"/>
              <a:t> of </a:t>
            </a:r>
            <a:r>
              <a:rPr lang="de-CH" sz="1600" dirty="0" err="1" smtClean="0"/>
              <a:t>people</a:t>
            </a:r>
            <a:r>
              <a:rPr lang="de-CH" sz="1600" dirty="0" smtClean="0"/>
              <a:t>. </a:t>
            </a:r>
            <a:r>
              <a:rPr lang="de-CH" sz="1600" dirty="0" err="1" smtClean="0"/>
              <a:t>It</a:t>
            </a:r>
            <a:r>
              <a:rPr lang="de-CH" sz="1600" dirty="0" smtClean="0"/>
              <a:t> </a:t>
            </a:r>
            <a:r>
              <a:rPr lang="de-CH" sz="1600" dirty="0" err="1" smtClean="0"/>
              <a:t>is</a:t>
            </a:r>
            <a:r>
              <a:rPr lang="de-CH" sz="1600" dirty="0" smtClean="0"/>
              <a:t> </a:t>
            </a:r>
            <a:r>
              <a:rPr lang="de-CH" sz="1600" dirty="0" err="1" smtClean="0"/>
              <a:t>the</a:t>
            </a:r>
            <a:r>
              <a:rPr lang="de-CH" sz="1600" dirty="0" smtClean="0"/>
              <a:t> </a:t>
            </a:r>
            <a:r>
              <a:rPr lang="de-CH" sz="1600" dirty="0" err="1" smtClean="0"/>
              <a:t>elites</a:t>
            </a:r>
            <a:r>
              <a:rPr lang="de-CH" sz="1600" dirty="0" smtClean="0"/>
              <a:t> </a:t>
            </a:r>
            <a:r>
              <a:rPr lang="de-CH" sz="1600" dirty="0" err="1" smtClean="0"/>
              <a:t>who</a:t>
            </a:r>
            <a:r>
              <a:rPr lang="de-CH" sz="1600" dirty="0" smtClean="0"/>
              <a:t> </a:t>
            </a:r>
            <a:r>
              <a:rPr lang="de-CH" sz="1600" dirty="0" err="1" smtClean="0"/>
              <a:t>have</a:t>
            </a:r>
            <a:r>
              <a:rPr lang="de-CH" sz="1600" dirty="0" smtClean="0"/>
              <a:t> </a:t>
            </a:r>
            <a:r>
              <a:rPr lang="de-CH" sz="1600" dirty="0" err="1" smtClean="0"/>
              <a:t>been</a:t>
            </a:r>
            <a:r>
              <a:rPr lang="de-CH" sz="1600" dirty="0" smtClean="0"/>
              <a:t> </a:t>
            </a:r>
            <a:r>
              <a:rPr lang="de-CH" sz="1600" dirty="0" err="1" smtClean="0"/>
              <a:t>controlling</a:t>
            </a:r>
            <a:r>
              <a:rPr lang="de-CH" sz="1600" dirty="0" smtClean="0"/>
              <a:t> </a:t>
            </a:r>
            <a:r>
              <a:rPr lang="de-CH" sz="1600" dirty="0" err="1" smtClean="0"/>
              <a:t>societies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the</a:t>
            </a:r>
            <a:r>
              <a:rPr lang="de-CH" sz="1600" dirty="0" smtClean="0"/>
              <a:t> </a:t>
            </a:r>
            <a:r>
              <a:rPr lang="de-CH" sz="1600" dirty="0" err="1" smtClean="0"/>
              <a:t>allocation</a:t>
            </a:r>
            <a:r>
              <a:rPr lang="de-CH" sz="1600" dirty="0" smtClean="0"/>
              <a:t> of </a:t>
            </a:r>
            <a:r>
              <a:rPr lang="de-CH" sz="1600" dirty="0" err="1" smtClean="0"/>
              <a:t>resources</a:t>
            </a:r>
            <a:r>
              <a:rPr lang="de-CH" sz="1600" dirty="0" smtClean="0"/>
              <a:t>. </a:t>
            </a:r>
            <a:r>
              <a:rPr lang="de-CH" sz="1600" dirty="0" err="1" smtClean="0"/>
              <a:t>Given</a:t>
            </a:r>
            <a:r>
              <a:rPr lang="de-CH" sz="1600" dirty="0" smtClean="0"/>
              <a:t> </a:t>
            </a:r>
            <a:r>
              <a:rPr lang="de-CH" sz="1600" dirty="0" err="1" smtClean="0"/>
              <a:t>the</a:t>
            </a:r>
            <a:r>
              <a:rPr lang="de-CH" sz="1600" dirty="0" smtClean="0"/>
              <a:t> </a:t>
            </a:r>
            <a:r>
              <a:rPr lang="de-CH" sz="1600" dirty="0" err="1" smtClean="0"/>
              <a:t>rise</a:t>
            </a:r>
            <a:r>
              <a:rPr lang="de-CH" sz="1600" dirty="0" smtClean="0"/>
              <a:t> of </a:t>
            </a:r>
            <a:r>
              <a:rPr lang="de-CH" sz="1600" dirty="0" err="1" smtClean="0"/>
              <a:t>inequality</a:t>
            </a:r>
            <a:r>
              <a:rPr lang="de-CH" sz="1600" dirty="0" smtClean="0"/>
              <a:t>, a </a:t>
            </a:r>
            <a:r>
              <a:rPr lang="de-CH" sz="1600" dirty="0" err="1" smtClean="0"/>
              <a:t>devastating</a:t>
            </a:r>
            <a:r>
              <a:rPr lang="de-CH" sz="1600" dirty="0" smtClean="0"/>
              <a:t> </a:t>
            </a:r>
            <a:r>
              <a:rPr lang="de-CH" sz="1600" dirty="0" err="1" smtClean="0"/>
              <a:t>level</a:t>
            </a:r>
            <a:r>
              <a:rPr lang="de-CH" sz="1600" dirty="0" smtClean="0"/>
              <a:t> of </a:t>
            </a:r>
            <a:r>
              <a:rPr lang="de-CH" sz="1600" dirty="0" err="1" smtClean="0"/>
              <a:t>famine</a:t>
            </a:r>
            <a:r>
              <a:rPr lang="de-CH" sz="1600" dirty="0" smtClean="0"/>
              <a:t> </a:t>
            </a:r>
            <a:r>
              <a:rPr lang="de-CH" sz="1600" dirty="0" err="1" smtClean="0"/>
              <a:t>that</a:t>
            </a:r>
            <a:r>
              <a:rPr lang="de-CH" sz="1600" dirty="0" smtClean="0"/>
              <a:t> still </a:t>
            </a:r>
            <a:r>
              <a:rPr lang="de-CH" sz="1600" dirty="0" err="1" smtClean="0"/>
              <a:t>exists</a:t>
            </a:r>
            <a:r>
              <a:rPr lang="de-CH" sz="1600" dirty="0" smtClean="0"/>
              <a:t>, </a:t>
            </a:r>
            <a:r>
              <a:rPr lang="de-CH" sz="1600" dirty="0" err="1" smtClean="0"/>
              <a:t>ubiquitous</a:t>
            </a:r>
            <a:r>
              <a:rPr lang="de-CH" sz="1600" dirty="0" smtClean="0"/>
              <a:t> </a:t>
            </a:r>
            <a:r>
              <a:rPr lang="de-CH" sz="1600" dirty="0" err="1" smtClean="0"/>
              <a:t>corrupt</a:t>
            </a:r>
            <a:r>
              <a:rPr lang="de-CH" sz="1600" dirty="0" smtClean="0"/>
              <a:t> </a:t>
            </a:r>
            <a:r>
              <a:rPr lang="de-CH" sz="1600" dirty="0" err="1" smtClean="0"/>
              <a:t>systems</a:t>
            </a:r>
            <a:r>
              <a:rPr lang="de-CH" sz="1600" dirty="0" smtClean="0"/>
              <a:t> of </a:t>
            </a:r>
            <a:r>
              <a:rPr lang="de-CH" sz="1600" dirty="0" err="1" smtClean="0"/>
              <a:t>government</a:t>
            </a:r>
            <a:r>
              <a:rPr lang="de-CH" sz="1600" dirty="0" smtClean="0"/>
              <a:t>, limited </a:t>
            </a:r>
            <a:r>
              <a:rPr lang="de-CH" sz="1600" dirty="0" err="1" smtClean="0"/>
              <a:t>access</a:t>
            </a:r>
            <a:r>
              <a:rPr lang="de-CH" sz="1600" dirty="0" smtClean="0"/>
              <a:t> </a:t>
            </a:r>
            <a:r>
              <a:rPr lang="de-CH" sz="1600" dirty="0" err="1" smtClean="0"/>
              <a:t>to</a:t>
            </a:r>
            <a:r>
              <a:rPr lang="de-CH" sz="1600" dirty="0" smtClean="0"/>
              <a:t> </a:t>
            </a:r>
            <a:r>
              <a:rPr lang="de-CH" sz="1600" dirty="0" err="1" smtClean="0"/>
              <a:t>education</a:t>
            </a:r>
            <a:r>
              <a:rPr lang="de-CH" sz="1600" dirty="0" smtClean="0"/>
              <a:t> </a:t>
            </a:r>
            <a:r>
              <a:rPr lang="de-CH" sz="1600" dirty="0" err="1" smtClean="0"/>
              <a:t>for</a:t>
            </a:r>
            <a:r>
              <a:rPr lang="de-CH" sz="1600" dirty="0" smtClean="0"/>
              <a:t> </a:t>
            </a:r>
            <a:r>
              <a:rPr lang="de-CH" sz="1600" dirty="0" err="1" smtClean="0"/>
              <a:t>the</a:t>
            </a:r>
            <a:r>
              <a:rPr lang="de-CH" sz="1600" dirty="0" smtClean="0"/>
              <a:t> </a:t>
            </a:r>
            <a:r>
              <a:rPr lang="de-CH" sz="1600" dirty="0" err="1" smtClean="0"/>
              <a:t>underprivileged</a:t>
            </a:r>
            <a:r>
              <a:rPr lang="de-CH" sz="1600" dirty="0" smtClean="0"/>
              <a:t>, </a:t>
            </a:r>
            <a:r>
              <a:rPr lang="de-CH" sz="1600" dirty="0" err="1" smtClean="0"/>
              <a:t>to</a:t>
            </a:r>
            <a:r>
              <a:rPr lang="de-CH" sz="1600" dirty="0" smtClean="0"/>
              <a:t> </a:t>
            </a:r>
            <a:r>
              <a:rPr lang="de-CH" sz="1600" dirty="0" err="1" smtClean="0"/>
              <a:t>name</a:t>
            </a:r>
            <a:r>
              <a:rPr lang="de-CH" sz="1600" dirty="0" smtClean="0"/>
              <a:t> just a </a:t>
            </a:r>
            <a:r>
              <a:rPr lang="de-CH" sz="1600" dirty="0" err="1" smtClean="0"/>
              <a:t>few</a:t>
            </a:r>
            <a:r>
              <a:rPr lang="de-CH" sz="1600" dirty="0" smtClean="0"/>
              <a:t> of </a:t>
            </a:r>
            <a:r>
              <a:rPr lang="de-CH" sz="1600" dirty="0" err="1" smtClean="0"/>
              <a:t>the</a:t>
            </a:r>
            <a:r>
              <a:rPr lang="de-CH" sz="1600" dirty="0" smtClean="0"/>
              <a:t> </a:t>
            </a:r>
            <a:r>
              <a:rPr lang="de-CH" sz="1600" dirty="0" err="1" smtClean="0"/>
              <a:t>world’s</a:t>
            </a:r>
            <a:r>
              <a:rPr lang="de-CH" sz="1600" dirty="0" smtClean="0"/>
              <a:t> </a:t>
            </a:r>
            <a:r>
              <a:rPr lang="de-CH" sz="1600" dirty="0" err="1" smtClean="0"/>
              <a:t>greatest</a:t>
            </a:r>
            <a:r>
              <a:rPr lang="de-CH" sz="1600" dirty="0" smtClean="0"/>
              <a:t> </a:t>
            </a:r>
            <a:r>
              <a:rPr lang="de-CH" sz="1600" dirty="0" err="1" smtClean="0"/>
              <a:t>problems</a:t>
            </a:r>
            <a:r>
              <a:rPr lang="de-CH" sz="1600" dirty="0" smtClean="0"/>
              <a:t>, </a:t>
            </a:r>
            <a:r>
              <a:rPr lang="de-CH" sz="1600" dirty="0" err="1" smtClean="0"/>
              <a:t>elites</a:t>
            </a:r>
            <a:r>
              <a:rPr lang="de-CH" sz="1600" dirty="0" smtClean="0"/>
              <a:t> </a:t>
            </a:r>
            <a:r>
              <a:rPr lang="de-CH" sz="1600" dirty="0" err="1" smtClean="0"/>
              <a:t>are</a:t>
            </a:r>
            <a:r>
              <a:rPr lang="de-CH" sz="1600" dirty="0" smtClean="0"/>
              <a:t> </a:t>
            </a:r>
            <a:r>
              <a:rPr lang="de-CH" sz="1600" dirty="0" err="1" smtClean="0"/>
              <a:t>challenged</a:t>
            </a:r>
            <a:r>
              <a:rPr lang="de-CH" sz="1600" dirty="0" smtClean="0"/>
              <a:t> </a:t>
            </a:r>
            <a:r>
              <a:rPr lang="de-CH" sz="1600" dirty="0" err="1" smtClean="0"/>
              <a:t>to</a:t>
            </a:r>
            <a:r>
              <a:rPr lang="de-CH" sz="1600" dirty="0" smtClean="0"/>
              <a:t> </a:t>
            </a:r>
            <a:r>
              <a:rPr lang="de-CH" sz="1600" dirty="0" err="1" smtClean="0"/>
              <a:t>redefine</a:t>
            </a:r>
            <a:r>
              <a:rPr lang="de-CH" sz="1600" dirty="0" smtClean="0"/>
              <a:t> </a:t>
            </a:r>
            <a:r>
              <a:rPr lang="de-CH" sz="1600" dirty="0" err="1" smtClean="0"/>
              <a:t>their</a:t>
            </a:r>
            <a:r>
              <a:rPr lang="de-CH" sz="1600" dirty="0" smtClean="0"/>
              <a:t> </a:t>
            </a:r>
            <a:r>
              <a:rPr lang="de-CH" sz="1600" dirty="0" err="1" smtClean="0"/>
              <a:t>roles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agenda</a:t>
            </a:r>
            <a:r>
              <a:rPr lang="de-CH" sz="1600" dirty="0" smtClean="0"/>
              <a:t> </a:t>
            </a:r>
            <a:r>
              <a:rPr lang="de-CH" sz="1600" dirty="0" err="1" smtClean="0"/>
              <a:t>settings</a:t>
            </a:r>
            <a:r>
              <a:rPr lang="de-CH" sz="1600" dirty="0" smtClean="0"/>
              <a:t>. Share </a:t>
            </a:r>
            <a:r>
              <a:rPr lang="de-CH" sz="1600" dirty="0" err="1" smtClean="0"/>
              <a:t>your</a:t>
            </a:r>
            <a:r>
              <a:rPr lang="de-CH" sz="1600" dirty="0" smtClean="0"/>
              <a:t> </a:t>
            </a:r>
            <a:r>
              <a:rPr lang="de-CH" sz="1600" dirty="0" err="1" smtClean="0"/>
              <a:t>thoughts</a:t>
            </a:r>
            <a:r>
              <a:rPr lang="de-CH" sz="1600" dirty="0" smtClean="0"/>
              <a:t> on </a:t>
            </a:r>
            <a:r>
              <a:rPr lang="de-CH" sz="1600" dirty="0" err="1" smtClean="0"/>
              <a:t>how</a:t>
            </a:r>
            <a:r>
              <a:rPr lang="de-CH" sz="1600" dirty="0" smtClean="0"/>
              <a:t> </a:t>
            </a:r>
            <a:r>
              <a:rPr lang="de-CH" sz="1600" dirty="0" err="1" smtClean="0"/>
              <a:t>elites</a:t>
            </a:r>
            <a:r>
              <a:rPr lang="de-CH" sz="1600" dirty="0" smtClean="0"/>
              <a:t> </a:t>
            </a:r>
            <a:r>
              <a:rPr lang="de-CH" sz="1600" dirty="0" err="1" smtClean="0"/>
              <a:t>are</a:t>
            </a:r>
            <a:r>
              <a:rPr lang="de-CH" sz="1600" dirty="0" smtClean="0"/>
              <a:t> </a:t>
            </a:r>
            <a:r>
              <a:rPr lang="de-CH" sz="1600" dirty="0" err="1" smtClean="0"/>
              <a:t>supposed</a:t>
            </a:r>
            <a:r>
              <a:rPr lang="de-CH" sz="1600" dirty="0" smtClean="0"/>
              <a:t> </a:t>
            </a:r>
            <a:r>
              <a:rPr lang="de-CH" sz="1600" dirty="0" err="1" smtClean="0"/>
              <a:t>to</a:t>
            </a:r>
            <a:r>
              <a:rPr lang="de-CH" sz="1600" dirty="0" smtClean="0"/>
              <a:t> </a:t>
            </a:r>
            <a:r>
              <a:rPr lang="de-CH" sz="1600" dirty="0" err="1" smtClean="0"/>
              <a:t>emerge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transform</a:t>
            </a:r>
            <a:r>
              <a:rPr lang="de-CH" sz="1600" dirty="0" smtClean="0"/>
              <a:t> in </a:t>
            </a:r>
            <a:r>
              <a:rPr lang="de-CH" sz="1600" dirty="0" err="1" smtClean="0"/>
              <a:t>the</a:t>
            </a:r>
            <a:r>
              <a:rPr lang="de-CH" sz="1600" dirty="0" smtClean="0"/>
              <a:t> 21st </a:t>
            </a:r>
            <a:r>
              <a:rPr lang="de-CH" sz="1600" dirty="0" err="1" smtClean="0"/>
              <a:t>century</a:t>
            </a:r>
            <a:r>
              <a:rPr lang="de-CH" sz="1600" dirty="0" smtClean="0"/>
              <a:t>.</a:t>
            </a:r>
          </a:p>
          <a:p>
            <a:pPr marL="627063" lvl="0" indent="0">
              <a:buNone/>
            </a:pPr>
            <a:endParaRPr lang="de-CH" sz="1600" dirty="0" smtClean="0"/>
          </a:p>
          <a:p>
            <a:pPr marL="627063" indent="-627063"/>
            <a:endParaRPr lang="de-CH" sz="1400" dirty="0"/>
          </a:p>
        </p:txBody>
      </p:sp>
      <p:sp>
        <p:nvSpPr>
          <p:cNvPr id="2" name="Rechteck 1"/>
          <p:cNvSpPr/>
          <p:nvPr/>
        </p:nvSpPr>
        <p:spPr>
          <a:xfrm flipH="1">
            <a:off x="716972" y="1674602"/>
            <a:ext cx="216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de-CH" sz="2800" dirty="0"/>
          </a:p>
        </p:txBody>
      </p:sp>
      <p:sp>
        <p:nvSpPr>
          <p:cNvPr id="3" name="Rechteck 2"/>
          <p:cNvSpPr/>
          <p:nvPr/>
        </p:nvSpPr>
        <p:spPr>
          <a:xfrm>
            <a:off x="716972" y="3217964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800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de-CH" sz="2800" dirty="0"/>
          </a:p>
        </p:txBody>
      </p:sp>
      <p:sp>
        <p:nvSpPr>
          <p:cNvPr id="13" name="Rechteck 12"/>
          <p:cNvSpPr/>
          <p:nvPr/>
        </p:nvSpPr>
        <p:spPr>
          <a:xfrm>
            <a:off x="716972" y="509516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800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8947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WHY SHOULD YOU </a:t>
            </a:r>
            <a:r>
              <a:rPr lang="de-CH" dirty="0" smtClean="0"/>
              <a:t>COMPETE?</a:t>
            </a:r>
            <a:endParaRPr lang="de-CH" dirty="0"/>
          </a:p>
          <a:p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1"/>
          </p:nvPr>
        </p:nvSpPr>
        <p:spPr>
          <a:xfrm>
            <a:off x="251520" y="692696"/>
            <a:ext cx="8280920" cy="57626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296300" y="65087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580996" y="7238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609600" y="1752601"/>
            <a:ext cx="8229600" cy="4686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622300" indent="-2921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Join the debates with 600 top decision makers</a:t>
            </a:r>
          </a:p>
          <a:p>
            <a:r>
              <a:rPr lang="en-GB" sz="2000" dirty="0" smtClean="0"/>
              <a:t>At this early stage we already received confirmations from Top-Leaders like: </a:t>
            </a:r>
          </a:p>
          <a:p>
            <a:pPr lvl="1"/>
            <a:r>
              <a:rPr lang="de-CH" dirty="0"/>
              <a:t>Xavier Bettel – </a:t>
            </a:r>
            <a:r>
              <a:rPr lang="de-CH" dirty="0" smtClean="0"/>
              <a:t>Prime Minister </a:t>
            </a:r>
            <a:r>
              <a:rPr lang="de-CH" dirty="0" err="1" smtClean="0"/>
              <a:t>of</a:t>
            </a:r>
            <a:r>
              <a:rPr lang="de-CH" dirty="0" smtClean="0"/>
              <a:t> Luxembourg</a:t>
            </a:r>
            <a:endParaRPr lang="de-CH" sz="2800" dirty="0"/>
          </a:p>
          <a:p>
            <a:pPr lvl="1"/>
            <a:r>
              <a:rPr lang="en-GB" dirty="0"/>
              <a:t>Paul </a:t>
            </a:r>
            <a:r>
              <a:rPr lang="en-GB" dirty="0" err="1"/>
              <a:t>Polman</a:t>
            </a:r>
            <a:r>
              <a:rPr lang="en-GB" dirty="0"/>
              <a:t> – CEO </a:t>
            </a:r>
            <a:r>
              <a:rPr lang="en-GB" dirty="0" smtClean="0"/>
              <a:t>of Unilever N.V.</a:t>
            </a:r>
            <a:endParaRPr lang="de-CH" sz="2800" dirty="0"/>
          </a:p>
          <a:p>
            <a:pPr lvl="1"/>
            <a:r>
              <a:rPr lang="de-DE" dirty="0"/>
              <a:t>Peter </a:t>
            </a:r>
            <a:r>
              <a:rPr lang="de-DE" dirty="0" err="1" smtClean="0"/>
              <a:t>Brabeck-Letmathe</a:t>
            </a:r>
            <a:r>
              <a:rPr lang="de-DE" dirty="0" smtClean="0"/>
              <a:t> </a:t>
            </a:r>
            <a:r>
              <a:rPr lang="de-DE" dirty="0"/>
              <a:t>– Chairman of </a:t>
            </a:r>
            <a:r>
              <a:rPr lang="de-DE" dirty="0" err="1"/>
              <a:t>the</a:t>
            </a:r>
            <a:r>
              <a:rPr lang="de-DE" dirty="0"/>
              <a:t> Board </a:t>
            </a:r>
            <a:r>
              <a:rPr lang="de-DE" dirty="0" err="1" smtClean="0"/>
              <a:t>of</a:t>
            </a:r>
            <a:r>
              <a:rPr lang="de-DE" dirty="0" smtClean="0"/>
              <a:t> Nestlé S.A.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265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WHY SHOULD YOU </a:t>
            </a:r>
            <a:r>
              <a:rPr lang="de-CH" dirty="0" smtClean="0"/>
              <a:t>COMPETE?</a:t>
            </a:r>
            <a:endParaRPr lang="de-CH" dirty="0"/>
          </a:p>
          <a:p>
            <a:endParaRPr lang="de-CH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296300" y="65087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580996" y="7238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609600" y="1752601"/>
            <a:ext cx="8229600" cy="4686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622300" indent="-2921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Join the debates with 600 top decision makers</a:t>
            </a:r>
          </a:p>
          <a:p>
            <a:endParaRPr lang="en-GB" b="1" dirty="0"/>
          </a:p>
          <a:p>
            <a:r>
              <a:rPr lang="en-GB" b="1" dirty="0"/>
              <a:t>Meet 200 of the world’s brightest young </a:t>
            </a:r>
            <a:r>
              <a:rPr lang="en-GB" b="1" dirty="0" smtClean="0"/>
              <a:t>minds and become part of a global community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Win the world’s foremost essay competition</a:t>
            </a:r>
          </a:p>
          <a:p>
            <a:endParaRPr lang="en-GB" b="1" dirty="0"/>
          </a:p>
          <a:p>
            <a:r>
              <a:rPr lang="en-GB" b="1" dirty="0"/>
              <a:t>EUR </a:t>
            </a:r>
            <a:r>
              <a:rPr lang="en-GB" b="1" dirty="0" smtClean="0"/>
              <a:t>20 000.–prize money </a:t>
            </a:r>
            <a:r>
              <a:rPr lang="en-GB" b="1" smtClean="0"/>
              <a:t>(¥ 129 147</a:t>
            </a:r>
            <a:r>
              <a:rPr lang="en-GB" b="1" dirty="0"/>
              <a:t>. –) </a:t>
            </a:r>
          </a:p>
          <a:p>
            <a:endParaRPr lang="en-GB" b="1" dirty="0"/>
          </a:p>
          <a:p>
            <a:r>
              <a:rPr lang="en-GB" b="1" dirty="0" smtClean="0"/>
              <a:t>Expenses covered (travel, board, lodging)</a:t>
            </a:r>
            <a:endParaRPr lang="en-GB" b="1" dirty="0"/>
          </a:p>
          <a:p>
            <a:pPr marL="0" indent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83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HOW CAN YOU APPLY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1"/>
          </p:nvPr>
        </p:nvSpPr>
        <p:spPr>
          <a:xfrm>
            <a:off x="251520" y="692696"/>
            <a:ext cx="8280920" cy="57626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50824" y="188913"/>
            <a:ext cx="5041255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296300" y="65087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580996" y="7238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609600" y="1752601"/>
            <a:ext cx="8229600" cy="4686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622300" indent="-292100" algn="l" defTabSz="914400" rtl="0" eaLnBrk="1" latinLnBrk="0" hangingPunct="1">
              <a:spcBef>
                <a:spcPct val="20000"/>
              </a:spcBef>
              <a:buClr>
                <a:srgbClr val="F6860A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 err="1" smtClean="0">
                <a:solidFill>
                  <a:srgbClr val="000000"/>
                </a:solidFill>
              </a:rPr>
              <a:t>Eligibility</a:t>
            </a:r>
            <a:endParaRPr lang="de-DE" sz="2800" b="1" dirty="0" smtClean="0">
              <a:solidFill>
                <a:srgbClr val="000000"/>
              </a:solidFill>
            </a:endParaRPr>
          </a:p>
          <a:p>
            <a:pPr lvl="1"/>
            <a:r>
              <a:rPr lang="de-CH" dirty="0" err="1" smtClean="0">
                <a:solidFill>
                  <a:srgbClr val="000000"/>
                </a:solidFill>
              </a:rPr>
              <a:t>Master</a:t>
            </a:r>
            <a:r>
              <a:rPr lang="de-CH" dirty="0" err="1" smtClean="0"/>
              <a:t>’s</a:t>
            </a:r>
            <a:r>
              <a:rPr lang="de-CH" dirty="0" smtClean="0">
                <a:solidFill>
                  <a:srgbClr val="000000"/>
                </a:solidFill>
              </a:rPr>
              <a:t> </a:t>
            </a:r>
            <a:r>
              <a:rPr lang="de-CH" dirty="0" err="1" smtClean="0">
                <a:solidFill>
                  <a:srgbClr val="000000"/>
                </a:solidFill>
              </a:rPr>
              <a:t>or</a:t>
            </a:r>
            <a:r>
              <a:rPr lang="de-CH" dirty="0" smtClean="0">
                <a:solidFill>
                  <a:srgbClr val="000000"/>
                </a:solidFill>
              </a:rPr>
              <a:t> </a:t>
            </a:r>
            <a:r>
              <a:rPr lang="de-CH" dirty="0" err="1" smtClean="0">
                <a:solidFill>
                  <a:srgbClr val="000000"/>
                </a:solidFill>
              </a:rPr>
              <a:t>PhD</a:t>
            </a:r>
            <a:r>
              <a:rPr lang="de-CH" dirty="0" smtClean="0">
                <a:solidFill>
                  <a:srgbClr val="000000"/>
                </a:solidFill>
              </a:rPr>
              <a:t> </a:t>
            </a:r>
            <a:r>
              <a:rPr lang="de-CH" dirty="0" err="1" smtClean="0">
                <a:solidFill>
                  <a:srgbClr val="000000"/>
                </a:solidFill>
              </a:rPr>
              <a:t>student</a:t>
            </a:r>
            <a:r>
              <a:rPr lang="de-CH" dirty="0" smtClean="0">
                <a:solidFill>
                  <a:srgbClr val="000000"/>
                </a:solidFill>
              </a:rPr>
              <a:t> </a:t>
            </a:r>
            <a:r>
              <a:rPr lang="de-CH" dirty="0" err="1" smtClean="0">
                <a:solidFill>
                  <a:srgbClr val="000000"/>
                </a:solidFill>
              </a:rPr>
              <a:t>and</a:t>
            </a:r>
            <a:endParaRPr lang="de-CH" dirty="0" smtClean="0">
              <a:solidFill>
                <a:srgbClr val="000000"/>
              </a:solidFill>
            </a:endParaRPr>
          </a:p>
          <a:p>
            <a:pPr lvl="1"/>
            <a:r>
              <a:rPr lang="de-CH" dirty="0" smtClean="0">
                <a:solidFill>
                  <a:srgbClr val="000000"/>
                </a:solidFill>
              </a:rPr>
              <a:t>Born in 1985 </a:t>
            </a:r>
            <a:r>
              <a:rPr lang="de-CH" dirty="0" err="1" smtClean="0">
                <a:solidFill>
                  <a:srgbClr val="000000"/>
                </a:solidFill>
              </a:rPr>
              <a:t>or</a:t>
            </a:r>
            <a:r>
              <a:rPr lang="de-CH" dirty="0" smtClean="0">
                <a:solidFill>
                  <a:srgbClr val="000000"/>
                </a:solidFill>
              </a:rPr>
              <a:t> </a:t>
            </a:r>
            <a:r>
              <a:rPr lang="de-CH" dirty="0" err="1" smtClean="0">
                <a:solidFill>
                  <a:srgbClr val="000000"/>
                </a:solidFill>
              </a:rPr>
              <a:t>later</a:t>
            </a:r>
            <a:endParaRPr lang="de-DE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de-DE" dirty="0" smtClean="0">
              <a:solidFill>
                <a:srgbClr val="000000"/>
              </a:solidFill>
            </a:endParaRPr>
          </a:p>
          <a:p>
            <a:r>
              <a:rPr lang="de-CH" sz="2800" b="1" dirty="0" smtClean="0">
                <a:solidFill>
                  <a:srgbClr val="000000"/>
                </a:solidFill>
              </a:rPr>
              <a:t>Form</a:t>
            </a:r>
            <a:endParaRPr lang="de-DE" sz="2800" b="1" dirty="0" smtClean="0">
              <a:solidFill>
                <a:srgbClr val="000000"/>
              </a:solidFill>
            </a:endParaRPr>
          </a:p>
          <a:p>
            <a:pPr lvl="1"/>
            <a:r>
              <a:rPr lang="de-CH" dirty="0" smtClean="0">
                <a:solidFill>
                  <a:srgbClr val="000000"/>
                </a:solidFill>
              </a:rPr>
              <a:t>Essay (max. 2,100 </a:t>
            </a:r>
            <a:r>
              <a:rPr lang="de-CH" dirty="0" err="1" smtClean="0">
                <a:solidFill>
                  <a:srgbClr val="000000"/>
                </a:solidFill>
              </a:rPr>
              <a:t>words</a:t>
            </a:r>
            <a:r>
              <a:rPr lang="de-CH" dirty="0" smtClean="0">
                <a:solidFill>
                  <a:srgbClr val="000000"/>
                </a:solidFill>
              </a:rPr>
              <a:t>) </a:t>
            </a:r>
            <a:r>
              <a:rPr lang="de-CH" dirty="0" err="1" smtClean="0">
                <a:solidFill>
                  <a:srgbClr val="000000"/>
                </a:solidFill>
              </a:rPr>
              <a:t>or</a:t>
            </a:r>
            <a:endParaRPr lang="de-CH" dirty="0" smtClean="0">
              <a:solidFill>
                <a:srgbClr val="000000"/>
              </a:solidFill>
            </a:endParaRPr>
          </a:p>
          <a:p>
            <a:pPr lvl="1"/>
            <a:r>
              <a:rPr lang="de-CH" dirty="0" smtClean="0">
                <a:solidFill>
                  <a:srgbClr val="000000"/>
                </a:solidFill>
              </a:rPr>
              <a:t>Video </a:t>
            </a:r>
            <a:r>
              <a:rPr lang="de-CH" dirty="0" err="1" smtClean="0">
                <a:solidFill>
                  <a:srgbClr val="000000"/>
                </a:solidFill>
              </a:rPr>
              <a:t>or</a:t>
            </a:r>
            <a:r>
              <a:rPr lang="de-CH" dirty="0" smtClean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m</a:t>
            </a:r>
            <a:r>
              <a:rPr lang="de-CH" dirty="0" err="1" smtClean="0">
                <a:solidFill>
                  <a:srgbClr val="000000"/>
                </a:solidFill>
              </a:rPr>
              <a:t>ultimedia</a:t>
            </a:r>
            <a:r>
              <a:rPr lang="de-CH" dirty="0" smtClean="0">
                <a:solidFill>
                  <a:srgbClr val="000000"/>
                </a:solidFill>
              </a:rPr>
              <a:t/>
            </a:r>
            <a:br>
              <a:rPr lang="de-CH" dirty="0" smtClean="0">
                <a:solidFill>
                  <a:srgbClr val="000000"/>
                </a:solidFill>
              </a:rPr>
            </a:br>
            <a:r>
              <a:rPr lang="de-CH" dirty="0" err="1">
                <a:solidFill>
                  <a:srgbClr val="000000"/>
                </a:solidFill>
              </a:rPr>
              <a:t>p</a:t>
            </a:r>
            <a:r>
              <a:rPr lang="de-CH" dirty="0" err="1" smtClean="0">
                <a:solidFill>
                  <a:srgbClr val="000000"/>
                </a:solidFill>
              </a:rPr>
              <a:t>resentation</a:t>
            </a:r>
            <a:r>
              <a:rPr lang="de-CH" dirty="0" smtClean="0">
                <a:solidFill>
                  <a:srgbClr val="000000"/>
                </a:solidFill>
              </a:rPr>
              <a:t> (</a:t>
            </a:r>
            <a:r>
              <a:rPr lang="de-CH" dirty="0">
                <a:solidFill>
                  <a:srgbClr val="000000"/>
                </a:solidFill>
              </a:rPr>
              <a:t>max. 15 </a:t>
            </a:r>
            <a:r>
              <a:rPr lang="de-CH" dirty="0" err="1" smtClean="0">
                <a:solidFill>
                  <a:srgbClr val="000000"/>
                </a:solidFill>
              </a:rPr>
              <a:t>minutes</a:t>
            </a:r>
            <a:r>
              <a:rPr lang="de-CH" dirty="0" smtClean="0">
                <a:solidFill>
                  <a:srgbClr val="000000"/>
                </a:solidFill>
              </a:rPr>
              <a:t>)</a:t>
            </a:r>
            <a:endParaRPr lang="de-DE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de-DE" sz="2000" dirty="0" smtClean="0">
              <a:solidFill>
                <a:srgbClr val="000000"/>
              </a:solidFill>
            </a:endParaRPr>
          </a:p>
          <a:p>
            <a:r>
              <a:rPr lang="de-CH" sz="2800" b="1" dirty="0" smtClean="0">
                <a:solidFill>
                  <a:srgbClr val="000000"/>
                </a:solidFill>
              </a:rPr>
              <a:t>Language</a:t>
            </a:r>
            <a:endParaRPr lang="de-DE" sz="2800" b="1" dirty="0" smtClean="0">
              <a:solidFill>
                <a:srgbClr val="000000"/>
              </a:solidFill>
            </a:endParaRPr>
          </a:p>
          <a:p>
            <a:pPr lvl="1"/>
            <a:r>
              <a:rPr lang="de-CH" dirty="0" smtClean="0">
                <a:solidFill>
                  <a:srgbClr val="000000"/>
                </a:solidFill>
              </a:rPr>
              <a:t>English</a:t>
            </a:r>
          </a:p>
          <a:p>
            <a:pPr marL="330200" lvl="1" indent="0">
              <a:buFont typeface="Arial" pitchFamily="34" charset="0"/>
              <a:buNone/>
            </a:pPr>
            <a:endParaRPr lang="de-CH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de-DE" b="1" dirty="0"/>
          </a:p>
        </p:txBody>
      </p:sp>
      <p:pic>
        <p:nvPicPr>
          <p:cNvPr id="2050" name="Picture 2" descr="C:\Users\DRI\AppData\Local\Microsoft\Windows\INetCache\Content.Outlook\N54DH3T7\Stempel 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19348"/>
            <a:ext cx="34925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9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 smtClean="0"/>
              <a:t>THREE STEPS TO ST. GALLEN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C:\Users\BAH\AppData\Local\Microsoft\Windows\Temporary Internet Files\Content.IE5\U041T0GG\1412640395_list-1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4" y="1628800"/>
            <a:ext cx="1625397" cy="16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AH\AppData\Local\Microsoft\Windows\Temporary Internet Files\Content.IE5\O4QCEMYB\1412640842_editor_pencil_pen_edit_write_-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0" y="3708897"/>
            <a:ext cx="664408" cy="6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BAH\AppData\Local\Microsoft\Windows\Temporary Internet Files\Content.IE5\U041T0GG\1412640975_upload-2-1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09348"/>
            <a:ext cx="883188" cy="8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691680" y="2025999"/>
            <a:ext cx="6592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1" dirty="0" smtClean="0">
                <a:latin typeface="TheSans" panose="02000503040000020004" pitchFamily="2" charset="0"/>
              </a:rPr>
              <a:t>1. Register </a:t>
            </a:r>
            <a:r>
              <a:rPr lang="de-CH" sz="4800" b="1" dirty="0" err="1" smtClean="0">
                <a:latin typeface="TheSans" panose="02000503040000020004" pitchFamily="2" charset="0"/>
              </a:rPr>
              <a:t>now</a:t>
            </a:r>
            <a:endParaRPr lang="en-GB" sz="4800" b="1" dirty="0">
              <a:latin typeface="TheSans" panose="02000503040000020004" pitchFamily="2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652042" y="3606115"/>
            <a:ext cx="6592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1" dirty="0" smtClean="0">
                <a:latin typeface="TheSans" panose="02000503040000020004" pitchFamily="2" charset="0"/>
              </a:rPr>
              <a:t>2. Select &amp; Write</a:t>
            </a:r>
            <a:endParaRPr lang="en-GB" sz="4800" b="1" dirty="0">
              <a:latin typeface="TheSans" panose="02000503040000020004" pitchFamily="2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49829" y="5209348"/>
            <a:ext cx="7098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1" dirty="0">
                <a:latin typeface="TheSans" panose="02000503040000020004" pitchFamily="2" charset="0"/>
              </a:rPr>
              <a:t>3</a:t>
            </a:r>
            <a:r>
              <a:rPr lang="de-CH" sz="4800" b="1" dirty="0" smtClean="0">
                <a:latin typeface="TheSans" panose="02000503040000020004" pitchFamily="2" charset="0"/>
              </a:rPr>
              <a:t>. </a:t>
            </a:r>
            <a:r>
              <a:rPr lang="de-CH" sz="4800" b="1" dirty="0" err="1" smtClean="0">
                <a:latin typeface="TheSans" panose="02000503040000020004" pitchFamily="2" charset="0"/>
              </a:rPr>
              <a:t>Submit</a:t>
            </a:r>
            <a:r>
              <a:rPr lang="de-CH" sz="4800" b="1" dirty="0" smtClean="0">
                <a:latin typeface="TheSans" panose="02000503040000020004" pitchFamily="2" charset="0"/>
              </a:rPr>
              <a:t> </a:t>
            </a:r>
            <a:r>
              <a:rPr lang="de-CH" sz="4800" b="1" dirty="0" err="1" smtClean="0">
                <a:latin typeface="TheSans" panose="02000503040000020004" pitchFamily="2" charset="0"/>
              </a:rPr>
              <a:t>by</a:t>
            </a:r>
            <a:r>
              <a:rPr lang="de-CH" sz="4800" b="1" dirty="0" smtClean="0">
                <a:latin typeface="TheSans" panose="02000503040000020004" pitchFamily="2" charset="0"/>
              </a:rPr>
              <a:t> 1 Feb ‘15</a:t>
            </a:r>
            <a:endParaRPr lang="en-GB" sz="4800" b="1" dirty="0">
              <a:latin typeface="TheSans" panose="02000503040000020004" pitchFamily="2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87745" y="282918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 smtClean="0">
                <a:latin typeface="TheSans" panose="02000503040000020004" pitchFamily="2" charset="0"/>
              </a:rPr>
              <a:t>symposium.org/</a:t>
            </a:r>
            <a:r>
              <a:rPr lang="de-CH" dirty="0" err="1" smtClean="0">
                <a:latin typeface="TheSans" panose="02000503040000020004" pitchFamily="2" charset="0"/>
              </a:rPr>
              <a:t>competition</a:t>
            </a:r>
            <a:endParaRPr lang="en-GB" dirty="0">
              <a:latin typeface="TheSans" panose="02000503040000020004" pitchFamily="2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724128" y="43651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 smtClean="0">
                <a:latin typeface="TheSans" panose="02000503040000020004" pitchFamily="2" charset="0"/>
              </a:rPr>
              <a:t>symposium.org/</a:t>
            </a:r>
            <a:r>
              <a:rPr lang="de-CH" dirty="0" err="1" smtClean="0">
                <a:latin typeface="TheSans" panose="02000503040000020004" pitchFamily="2" charset="0"/>
              </a:rPr>
              <a:t>questions</a:t>
            </a:r>
            <a:endParaRPr lang="en-GB" dirty="0">
              <a:latin typeface="TheSans" panose="02000503040000020004" pitchFamily="2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724128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 smtClean="0">
                <a:latin typeface="TheSans" panose="02000503040000020004" pitchFamily="2" charset="0"/>
              </a:rPr>
              <a:t>symposium.org/</a:t>
            </a:r>
            <a:r>
              <a:rPr lang="de-CH" dirty="0" err="1" smtClean="0">
                <a:latin typeface="TheSans" panose="02000503040000020004" pitchFamily="2" charset="0"/>
              </a:rPr>
              <a:t>apply</a:t>
            </a:r>
            <a:endParaRPr lang="en-GB" dirty="0">
              <a:latin typeface="TheSans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SEIZE YOUR CHANCE</a:t>
            </a:r>
          </a:p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599" cy="4756149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250824" y="188913"/>
            <a:ext cx="4897239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252520" cy="6168347"/>
          </a:xfrm>
          <a:prstGeom prst="rect">
            <a:avLst/>
          </a:prstGeom>
        </p:spPr>
      </p:pic>
      <p:sp>
        <p:nvSpPr>
          <p:cNvPr id="20" name="Inhaltsplatzhalter 1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9" name="Picture 2" descr="C:\Users\DRI\AppData\Local\Microsoft\Windows\INetCache\Content.Outlook\N54DH3T7\Stempel 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88" y="-22936"/>
            <a:ext cx="1247412" cy="12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9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WHO ARE WE?</a:t>
            </a:r>
          </a:p>
          <a:p>
            <a:endParaRPr lang="de-CH" dirty="0"/>
          </a:p>
        </p:txBody>
      </p:sp>
      <p:sp>
        <p:nvSpPr>
          <p:cNvPr id="15" name="Inhaltsplatzhalter 1"/>
          <p:cNvSpPr txBox="1">
            <a:spLocks/>
          </p:cNvSpPr>
          <p:nvPr/>
        </p:nvSpPr>
        <p:spPr>
          <a:xfrm>
            <a:off x="250825" y="188913"/>
            <a:ext cx="2808288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17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CH" sz="1900" dirty="0"/>
              <a:t>i</a:t>
            </a:r>
            <a:r>
              <a:rPr lang="de-CH" sz="1900" dirty="0" smtClean="0"/>
              <a:t>nternational </a:t>
            </a:r>
            <a:r>
              <a:rPr lang="de-CH" sz="1900" dirty="0" err="1"/>
              <a:t>s</a:t>
            </a:r>
            <a:r>
              <a:rPr lang="de-CH" sz="1900" dirty="0" err="1" smtClean="0"/>
              <a:t>tudents</a:t>
            </a:r>
            <a:r>
              <a:rPr lang="de-CH" sz="1900" dirty="0"/>
              <a:t>’ </a:t>
            </a:r>
            <a:r>
              <a:rPr lang="de-CH" sz="1900" dirty="0" err="1"/>
              <a:t>c</a:t>
            </a:r>
            <a:r>
              <a:rPr lang="de-CH" sz="1900" dirty="0" err="1" smtClean="0"/>
              <a:t>ommittee</a:t>
            </a:r>
            <a:r>
              <a:rPr lang="de-CH" sz="1900" dirty="0" smtClean="0"/>
              <a:t> (</a:t>
            </a:r>
            <a:r>
              <a:rPr lang="de-CH" sz="1900" dirty="0" err="1" smtClean="0"/>
              <a:t>isc</a:t>
            </a:r>
            <a:r>
              <a:rPr lang="de-CH" sz="1900" dirty="0" smtClean="0"/>
              <a:t>)</a:t>
            </a:r>
            <a:endParaRPr lang="de-CH" sz="1900" dirty="0"/>
          </a:p>
          <a:p>
            <a:endParaRPr lang="de-CH" dirty="0"/>
          </a:p>
        </p:txBody>
      </p:sp>
      <p:pic>
        <p:nvPicPr>
          <p:cNvPr id="1026" name="Picture 2" descr="C:\Users\FRO\AppData\Local\Microsoft\Windows\INetCache\Content.Outlook\UKK1ADQU\DSC02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82" y="1484784"/>
            <a:ext cx="757403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58"/>
            <a:ext cx="9144000" cy="60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THANK YOU FOR YOUR </a:t>
            </a:r>
            <a:r>
              <a:rPr lang="de-CH" dirty="0" smtClean="0"/>
              <a:t>ATTENTION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1"/>
          </p:nvPr>
        </p:nvSpPr>
        <p:spPr>
          <a:xfrm>
            <a:off x="251520" y="692696"/>
            <a:ext cx="8280920" cy="57626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50824" y="188913"/>
            <a:ext cx="8164526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TheSans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1CEA3-B8ED-45C1-BB7C-BD157199FF63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latin typeface="TheSans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" b="8821"/>
          <a:stretch/>
        </p:blipFill>
        <p:spPr bwMode="auto">
          <a:xfrm>
            <a:off x="-71488" y="1244009"/>
            <a:ext cx="9252000" cy="564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37" y="3169277"/>
            <a:ext cx="2735796" cy="182386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057" y="3140963"/>
            <a:ext cx="2861311" cy="1907541"/>
          </a:xfrm>
          <a:prstGeom prst="rect">
            <a:avLst/>
          </a:prstGeom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 bwMode="auto">
          <a:xfrm>
            <a:off x="4090091" y="5099750"/>
            <a:ext cx="2709642" cy="14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4" b="4883"/>
          <a:stretch/>
        </p:blipFill>
        <p:spPr>
          <a:xfrm>
            <a:off x="656695" y="2988677"/>
            <a:ext cx="3915305" cy="2185065"/>
          </a:xfrm>
          <a:prstGeom prst="rect">
            <a:avLst/>
          </a:prstGeom>
        </p:spPr>
      </p:pic>
      <p:pic>
        <p:nvPicPr>
          <p:cNvPr id="1026" name="Picture 2" descr="M:\1 - Photos Videos vom Symposium &amp; Events\Photo\43\01_Symposium\05_Freitag\02_Plenary Sessions\04_Panel 5\01_Highlights\IL9C02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80" y="5183808"/>
            <a:ext cx="2397600" cy="15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250825" y="188913"/>
            <a:ext cx="3289978" cy="576262"/>
          </a:xfrm>
        </p:spPr>
        <p:txBody>
          <a:bodyPr/>
          <a:lstStyle/>
          <a:p>
            <a:r>
              <a:rPr lang="de-CH" dirty="0" smtClean="0"/>
              <a:t>LEADERS OF TODAY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51520" y="692696"/>
            <a:ext cx="8849370" cy="576262"/>
          </a:xfrm>
        </p:spPr>
        <p:txBody>
          <a:bodyPr>
            <a:normAutofit fontScale="92500"/>
          </a:bodyPr>
          <a:lstStyle/>
          <a:p>
            <a:r>
              <a:rPr lang="de-CH" dirty="0" err="1"/>
              <a:t>st.</a:t>
            </a:r>
            <a:r>
              <a:rPr lang="de-CH" dirty="0"/>
              <a:t> </a:t>
            </a:r>
            <a:r>
              <a:rPr lang="de-CH" dirty="0" err="1" smtClean="0"/>
              <a:t>gallen</a:t>
            </a:r>
            <a:r>
              <a:rPr lang="de-CH" dirty="0" smtClean="0"/>
              <a:t> </a:t>
            </a:r>
            <a:r>
              <a:rPr lang="de-CH" dirty="0" err="1"/>
              <a:t>symposium</a:t>
            </a:r>
            <a:r>
              <a:rPr lang="de-CH" dirty="0"/>
              <a:t> –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place</a:t>
            </a:r>
            <a:r>
              <a:rPr lang="de-CH" dirty="0"/>
              <a:t> </a:t>
            </a:r>
            <a:r>
              <a:rPr lang="de-CH" dirty="0" err="1"/>
              <a:t>where</a:t>
            </a:r>
            <a:r>
              <a:rPr lang="de-CH" dirty="0"/>
              <a:t> </a:t>
            </a:r>
            <a:r>
              <a:rPr lang="de-CH" dirty="0" smtClean="0"/>
              <a:t>top </a:t>
            </a:r>
            <a:r>
              <a:rPr lang="de-CH" dirty="0" err="1" smtClean="0"/>
              <a:t>executives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decision</a:t>
            </a:r>
            <a:r>
              <a:rPr lang="de-CH" dirty="0" smtClean="0"/>
              <a:t> </a:t>
            </a:r>
            <a:r>
              <a:rPr lang="de-CH" dirty="0" err="1" smtClean="0"/>
              <a:t>makers</a:t>
            </a:r>
            <a:r>
              <a:rPr lang="de-CH" dirty="0" smtClean="0"/>
              <a:t> </a:t>
            </a:r>
            <a:r>
              <a:rPr lang="de-CH" dirty="0" err="1" smtClean="0"/>
              <a:t>meet</a:t>
            </a:r>
            <a:r>
              <a:rPr lang="de-CH" dirty="0" smtClean="0"/>
              <a:t>…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1653073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7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1CEA3-B8ED-45C1-BB7C-BD157199FF63}" type="slidenum">
              <a:rPr lang="de-CH" smtClean="0">
                <a:solidFill>
                  <a:prstClr val="black"/>
                </a:solidFill>
              </a:rPr>
              <a:pPr/>
              <a:t>3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>
              <a:solidFill>
                <a:prstClr val="black"/>
              </a:solidFill>
              <a:latin typeface="TheSans" pitchFamily="2" charset="0"/>
            </a:endParaRPr>
          </a:p>
        </p:txBody>
      </p:sp>
      <p:pic>
        <p:nvPicPr>
          <p:cNvPr id="9" name="Picture 3" descr="M:\ISC Multimedia Material\Photo\41\01_Symposium\03_Donnerstag\04_Panel I\01_Highlights\A54D30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623"/>
          <a:stretch/>
        </p:blipFill>
        <p:spPr bwMode="auto">
          <a:xfrm>
            <a:off x="6210681" y="5151282"/>
            <a:ext cx="3123721" cy="19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:\ISC Multimedia Material\Photo\Kofi Annan\Auswahl Homepage\Kühne\42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378" y="1268761"/>
            <a:ext cx="268933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" y="1268761"/>
            <a:ext cx="2913856" cy="194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:\ISC Multimedia Material\Photo\38\03_Fotos_Symposium\8376_5E3G586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140968"/>
            <a:ext cx="2478022" cy="37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0" y="2874422"/>
            <a:ext cx="91557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prstClr val="white"/>
                </a:solidFill>
                <a:latin typeface="TheSans" pitchFamily="2" charset="0"/>
              </a:rPr>
              <a:t>			</a:t>
            </a:r>
            <a:endParaRPr lang="de-CH" sz="900" dirty="0" smtClean="0">
              <a:solidFill>
                <a:prstClr val="white"/>
              </a:solidFill>
              <a:latin typeface="TheSans" pitchFamily="2" charset="0"/>
            </a:endParaRPr>
          </a:p>
          <a:p>
            <a:endParaRPr lang="de-CH" sz="900" dirty="0">
              <a:solidFill>
                <a:prstClr val="white"/>
              </a:solidFill>
              <a:latin typeface="TheSans" pitchFamily="2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78021" y="4814817"/>
            <a:ext cx="666597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prstClr val="white"/>
                </a:solidFill>
                <a:latin typeface="TheSans" pitchFamily="2" charset="0"/>
              </a:rPr>
              <a:t>	</a:t>
            </a:r>
            <a:endParaRPr lang="de-CH" sz="900" dirty="0" smtClean="0">
              <a:solidFill>
                <a:prstClr val="white"/>
              </a:solidFill>
              <a:latin typeface="TheSans" pitchFamily="2" charset="0"/>
            </a:endParaRPr>
          </a:p>
          <a:p>
            <a:endParaRPr lang="de-CH" sz="900" dirty="0">
              <a:solidFill>
                <a:prstClr val="white"/>
              </a:solidFill>
              <a:latin typeface="TheSans" pitchFamily="2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0" y="6516052"/>
            <a:ext cx="91557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 sz="900" dirty="0" smtClean="0">
              <a:solidFill>
                <a:prstClr val="white"/>
              </a:solidFill>
              <a:latin typeface="TheSans" pitchFamily="2" charset="0"/>
            </a:endParaRPr>
          </a:p>
          <a:p>
            <a:endParaRPr lang="de-CH" sz="900" dirty="0">
              <a:solidFill>
                <a:prstClr val="white"/>
              </a:solidFill>
              <a:latin typeface="TheSans" pitchFamily="2" charset="0"/>
            </a:endParaRPr>
          </a:p>
        </p:txBody>
      </p:sp>
      <p:pic>
        <p:nvPicPr>
          <p:cNvPr id="22" name="Picture 2" descr="M:\LoT\Fotos\Topshots Barbara\Deutschland\GIGI888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15526" r="37759" b="45562"/>
          <a:stretch/>
        </p:blipFill>
        <p:spPr bwMode="auto">
          <a:xfrm>
            <a:off x="2775098" y="1268761"/>
            <a:ext cx="3691280" cy="160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63323" y="65160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Ying FU, </a:t>
            </a:r>
          </a:p>
          <a:p>
            <a:r>
              <a:rPr lang="en-US" sz="900" dirty="0">
                <a:solidFill>
                  <a:schemeClr val="bg1"/>
                </a:solidFill>
                <a:latin typeface="TheSans" panose="02000503040000020004" pitchFamily="2" charset="0"/>
              </a:rPr>
              <a:t>Vice Foreign Minister of PRC</a:t>
            </a:r>
            <a:endParaRPr lang="de-CH" sz="900" dirty="0">
              <a:solidFill>
                <a:schemeClr val="bg1"/>
              </a:solidFill>
              <a:latin typeface="TheSans" panose="02000503040000020004" pitchFamily="2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775098" y="288394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Dr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Kumi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Naidoo, </a:t>
            </a:r>
          </a:p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Greenpeace International</a:t>
            </a:r>
            <a:endParaRPr lang="de-CH" sz="900" dirty="0">
              <a:solidFill>
                <a:schemeClr val="bg1"/>
              </a:solidFill>
              <a:latin typeface="TheSan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466377" y="2883942"/>
            <a:ext cx="254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Kofi Annan, </a:t>
            </a:r>
          </a:p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Former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Secretary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-General, United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Nations</a:t>
            </a:r>
            <a:endParaRPr lang="de-CH" sz="900" dirty="0">
              <a:solidFill>
                <a:schemeClr val="bg1"/>
              </a:solidFill>
              <a:latin typeface="TheSans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0" y="65160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Christine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Lagarde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, </a:t>
            </a:r>
          </a:p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International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Monetary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Fund (IMF)</a:t>
            </a:r>
            <a:endParaRPr lang="de-CH" sz="900" dirty="0">
              <a:solidFill>
                <a:schemeClr val="bg1"/>
              </a:solidFill>
              <a:latin typeface="TheSans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483768" y="481481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39963" algn="l"/>
                <a:tab pos="4391025" algn="l"/>
              </a:tabLst>
            </a:pPr>
            <a:r>
              <a:rPr lang="en-US" sz="900" dirty="0">
                <a:solidFill>
                  <a:schemeClr val="bg1"/>
                </a:solidFill>
                <a:latin typeface="TheSans" pitchFamily="2" charset="0"/>
              </a:rPr>
              <a:t>Gita </a:t>
            </a:r>
            <a:r>
              <a:rPr lang="en-US" sz="900" dirty="0" err="1">
                <a:solidFill>
                  <a:schemeClr val="bg1"/>
                </a:solidFill>
                <a:latin typeface="TheSans" pitchFamily="2" charset="0"/>
              </a:rPr>
              <a:t>Wirjawan</a:t>
            </a:r>
            <a:r>
              <a:rPr lang="en-US" sz="900" dirty="0">
                <a:solidFill>
                  <a:schemeClr val="bg1"/>
                </a:solidFill>
                <a:latin typeface="TheSans" pitchFamily="2" charset="0"/>
              </a:rPr>
              <a:t>, Minister of </a:t>
            </a:r>
            <a:r>
              <a:rPr lang="en-US" sz="900" dirty="0" smtClean="0">
                <a:solidFill>
                  <a:schemeClr val="bg1"/>
                </a:solidFill>
                <a:latin typeface="TheSans" pitchFamily="2" charset="0"/>
              </a:rPr>
              <a:t>Trade of </a:t>
            </a:r>
            <a:r>
              <a:rPr lang="en-US" sz="900" dirty="0">
                <a:solidFill>
                  <a:schemeClr val="bg1"/>
                </a:solidFill>
                <a:latin typeface="TheSans" pitchFamily="2" charset="0"/>
              </a:rPr>
              <a:t>the Republic of Indonesia</a:t>
            </a:r>
            <a:endParaRPr lang="de-CH" sz="900" dirty="0">
              <a:solidFill>
                <a:schemeClr val="bg1"/>
              </a:solidFill>
              <a:latin typeface="TheSans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757223" y="4824337"/>
            <a:ext cx="2016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TheSans"/>
              </a:rPr>
              <a:t> 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Lan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YANG, </a:t>
            </a:r>
            <a:r>
              <a:rPr lang="de-DE" sz="900" dirty="0">
                <a:solidFill>
                  <a:schemeClr val="bg1"/>
                </a:solidFill>
                <a:latin typeface="TheSans"/>
              </a:rPr>
              <a:t>Sun Media Group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509823" y="482433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smtClean="0">
                <a:solidFill>
                  <a:schemeClr val="bg1"/>
                </a:solidFill>
                <a:latin typeface="TheSans" panose="02000503040000020004" pitchFamily="2" charset="0"/>
              </a:rPr>
              <a:t>Shuli HU</a:t>
            </a:r>
            <a:r>
              <a:rPr lang="en-GB" sz="900" dirty="0" smtClean="0">
                <a:solidFill>
                  <a:schemeClr val="bg1"/>
                </a:solidFill>
                <a:latin typeface="TheSans" panose="02000503040000020004" pitchFamily="2" charset="0"/>
              </a:rPr>
              <a:t>, </a:t>
            </a:r>
            <a:r>
              <a:rPr lang="en-GB" sz="900" dirty="0">
                <a:solidFill>
                  <a:schemeClr val="bg1"/>
                </a:solidFill>
                <a:latin typeface="TheSans" panose="02000503040000020004" pitchFamily="2" charset="0"/>
              </a:rPr>
              <a:t>Editor-in-Chief, </a:t>
            </a:r>
            <a:r>
              <a:rPr lang="en-GB" sz="900" dirty="0" err="1">
                <a:solidFill>
                  <a:schemeClr val="bg1"/>
                </a:solidFill>
                <a:latin typeface="TheSans" panose="02000503040000020004" pitchFamily="2" charset="0"/>
              </a:rPr>
              <a:t>Caixin</a:t>
            </a:r>
            <a:r>
              <a:rPr lang="en-GB" sz="900" dirty="0">
                <a:solidFill>
                  <a:schemeClr val="bg1"/>
                </a:solidFill>
                <a:latin typeface="TheSans" panose="02000503040000020004" pitchFamily="2" charset="0"/>
              </a:rPr>
              <a:t> Media Company Ltd.</a:t>
            </a:r>
            <a:r>
              <a:rPr lang="de-DE" sz="900" dirty="0" smtClean="0">
                <a:solidFill>
                  <a:schemeClr val="bg1"/>
                </a:solidFill>
                <a:latin typeface="TheSans" panose="02000503040000020004" pitchFamily="2" charset="0"/>
              </a:rPr>
              <a:t>.</a:t>
            </a:r>
            <a:endParaRPr lang="de-CH" sz="900" dirty="0">
              <a:solidFill>
                <a:schemeClr val="bg1"/>
              </a:solidFill>
              <a:latin typeface="TheSans" panose="02000503040000020004" pitchFamily="2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701364" y="65255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74963" algn="l"/>
                <a:tab pos="4479925" algn="l"/>
                <a:tab pos="6546850" algn="l"/>
              </a:tabLst>
            </a:pP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Aditya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Gosh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, </a:t>
            </a:r>
            <a:r>
              <a:rPr lang="en-US" sz="900" dirty="0" err="1" smtClean="0">
                <a:solidFill>
                  <a:schemeClr val="bg1"/>
                </a:solidFill>
                <a:latin typeface="TheSans" pitchFamily="2" charset="0"/>
              </a:rPr>
              <a:t>InterGlobe</a:t>
            </a:r>
            <a:r>
              <a:rPr lang="en-US" sz="900" dirty="0" smtClean="0">
                <a:solidFill>
                  <a:schemeClr val="bg1"/>
                </a:solidFill>
                <a:latin typeface="TheSans" pitchFamily="2" charset="0"/>
              </a:rPr>
              <a:t> Aviation </a:t>
            </a:r>
            <a:r>
              <a:rPr lang="en-US" sz="900" dirty="0">
                <a:solidFill>
                  <a:schemeClr val="bg1"/>
                </a:solidFill>
                <a:latin typeface="TheSans" pitchFamily="2" charset="0"/>
              </a:rPr>
              <a:t>Limited </a:t>
            </a:r>
            <a:endParaRPr lang="de-CH" sz="900" dirty="0">
              <a:solidFill>
                <a:schemeClr val="bg1"/>
              </a:solidFill>
              <a:latin typeface="TheSans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731299" y="65065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Dominic Barton,</a:t>
            </a:r>
          </a:p>
          <a:p>
            <a:r>
              <a:rPr lang="de-DE" sz="900" dirty="0" smtClean="0">
                <a:solidFill>
                  <a:schemeClr val="bg1"/>
                </a:solidFill>
                <a:latin typeface="TheSans"/>
              </a:rPr>
              <a:t>McKinsey &amp; Company 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53959" y="2874421"/>
            <a:ext cx="233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Dr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</a:t>
            </a:r>
            <a:r>
              <a:rPr lang="de-DE" sz="900" dirty="0">
                <a:solidFill>
                  <a:schemeClr val="bg1"/>
                </a:solidFill>
                <a:latin typeface="TheSans"/>
              </a:rPr>
              <a:t>Tony Tan </a:t>
            </a:r>
            <a:r>
              <a:rPr lang="de-DE" sz="900" dirty="0" err="1">
                <a:solidFill>
                  <a:schemeClr val="bg1"/>
                </a:solidFill>
                <a:latin typeface="TheSans"/>
              </a:rPr>
              <a:t>Keng</a:t>
            </a:r>
            <a:r>
              <a:rPr lang="de-DE" sz="900" dirty="0">
                <a:solidFill>
                  <a:schemeClr val="bg1"/>
                </a:solidFill>
                <a:latin typeface="TheSans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Yam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, </a:t>
            </a:r>
          </a:p>
          <a:p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President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of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the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Republic</a:t>
            </a:r>
            <a:r>
              <a:rPr lang="de-DE" sz="900" dirty="0" smtClean="0">
                <a:solidFill>
                  <a:schemeClr val="bg1"/>
                </a:solidFill>
                <a:latin typeface="TheSans"/>
              </a:rPr>
              <a:t> of </a:t>
            </a:r>
            <a:r>
              <a:rPr lang="de-DE" sz="900" dirty="0" err="1" smtClean="0">
                <a:solidFill>
                  <a:schemeClr val="bg1"/>
                </a:solidFill>
                <a:latin typeface="TheSans"/>
              </a:rPr>
              <a:t>Singapore</a:t>
            </a:r>
            <a:endParaRPr lang="de-CH" sz="900" dirty="0">
              <a:solidFill>
                <a:schemeClr val="bg1"/>
              </a:solidFill>
              <a:latin typeface="TheSans"/>
            </a:endParaRPr>
          </a:p>
        </p:txBody>
      </p:sp>
    </p:spTree>
    <p:extLst>
      <p:ext uri="{BB962C8B-B14F-4D97-AF65-F5344CB8AC3E}">
        <p14:creationId xmlns:p14="http://schemas.microsoft.com/office/powerpoint/2010/main" val="134624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1"/>
          <p:cNvSpPr>
            <a:spLocks noGrp="1"/>
          </p:cNvSpPr>
          <p:nvPr>
            <p:ph sz="quarter" idx="10"/>
          </p:nvPr>
        </p:nvSpPr>
        <p:spPr>
          <a:xfrm>
            <a:off x="250825" y="188913"/>
            <a:ext cx="6628642" cy="576262"/>
          </a:xfrm>
        </p:spPr>
        <p:txBody>
          <a:bodyPr/>
          <a:lstStyle/>
          <a:p>
            <a:r>
              <a:rPr lang="de-CH" dirty="0"/>
              <a:t>LEADERS OF TOMORROW</a:t>
            </a:r>
          </a:p>
        </p:txBody>
      </p:sp>
      <p:sp>
        <p:nvSpPr>
          <p:cNvPr id="23" name="Inhaltsplatzhalter 22"/>
          <p:cNvSpPr>
            <a:spLocks noGrp="1"/>
          </p:cNvSpPr>
          <p:nvPr>
            <p:ph sz="quarter" idx="11"/>
          </p:nvPr>
        </p:nvSpPr>
        <p:spPr>
          <a:xfrm>
            <a:off x="251520" y="692696"/>
            <a:ext cx="6984776" cy="576262"/>
          </a:xfrm>
        </p:spPr>
        <p:txBody>
          <a:bodyPr/>
          <a:lstStyle/>
          <a:p>
            <a:r>
              <a:rPr lang="de-CH" dirty="0" smtClean="0"/>
              <a:t>200 </a:t>
            </a:r>
            <a:r>
              <a:rPr lang="de-CH" dirty="0" err="1"/>
              <a:t>outstanding</a:t>
            </a:r>
            <a:r>
              <a:rPr lang="de-CH" dirty="0"/>
              <a:t> </a:t>
            </a:r>
            <a:r>
              <a:rPr lang="de-CH" dirty="0" err="1"/>
              <a:t>young</a:t>
            </a:r>
            <a:r>
              <a:rPr lang="de-CH" dirty="0"/>
              <a:t> </a:t>
            </a:r>
            <a:r>
              <a:rPr lang="de-CH" dirty="0" err="1" smtClean="0"/>
              <a:t>talents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/>
              <a:t>across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 smtClean="0"/>
              <a:t>globe</a:t>
            </a:r>
            <a:endParaRPr lang="de-CH" dirty="0"/>
          </a:p>
        </p:txBody>
      </p:sp>
      <p:pic>
        <p:nvPicPr>
          <p:cNvPr id="24" name="Picture 6" descr="C:\Users\Public\Documents\SGWoEA\Fotos\IL9C0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4" y="1268762"/>
            <a:ext cx="3096000" cy="212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M:\ISC Multimedia Material\Photo\41\01_Symposium\03_Donnerstag\06_One-on-One\01_Highlights\A54D33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194586"/>
            <a:ext cx="3323936" cy="210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1CEA3-B8ED-45C1-BB7C-BD157199FF63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28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pic>
        <p:nvPicPr>
          <p:cNvPr id="29" name="Picture 2" descr="C:\Users\Public\Documents\SGWoEA\Fotos\charly 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0" y="1268761"/>
            <a:ext cx="3060000" cy="20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Public\Documents\SGWoEA\Fotos\IMG_7910.cu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132000" cy="19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Public\Documents\SGWoEA\Fotos\_NJK8503.cu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9467" y="3196922"/>
            <a:ext cx="3600000" cy="179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Public\Documents\SGWoEA\Fotos\_NJK8907.cu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4128" y="4797153"/>
            <a:ext cx="4320000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Public\Documents\SGWoEA\Fotos\IMG_0521.cu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3"/>
            <a:ext cx="241203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Public\Documents\SGWoEA\Fotos\charly 270.cu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00" y="3196923"/>
            <a:ext cx="2520000" cy="36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000" y="2936548"/>
            <a:ext cx="3132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 smtClean="0"/>
              <a:t>DEBATE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51520" y="692696"/>
            <a:ext cx="8640960" cy="576262"/>
          </a:xfrm>
        </p:spPr>
        <p:txBody>
          <a:bodyPr/>
          <a:lstStyle/>
          <a:p>
            <a:r>
              <a:rPr lang="de-CH" dirty="0" err="1" smtClean="0"/>
              <a:t>engage</a:t>
            </a:r>
            <a:r>
              <a:rPr lang="de-CH" dirty="0" smtClean="0"/>
              <a:t> </a:t>
            </a:r>
            <a:r>
              <a:rPr lang="de-CH" dirty="0"/>
              <a:t>in a </a:t>
            </a:r>
            <a:r>
              <a:rPr lang="de-CH" dirty="0" err="1"/>
              <a:t>discussion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most</a:t>
            </a:r>
            <a:r>
              <a:rPr lang="de-CH" dirty="0"/>
              <a:t> relevant </a:t>
            </a:r>
            <a:r>
              <a:rPr lang="de-CH" dirty="0" err="1"/>
              <a:t>issues</a:t>
            </a:r>
            <a:r>
              <a:rPr lang="de-CH" dirty="0"/>
              <a:t> of </a:t>
            </a:r>
            <a:r>
              <a:rPr lang="de-CH" dirty="0" err="1"/>
              <a:t>our</a:t>
            </a:r>
            <a:r>
              <a:rPr lang="de-CH" dirty="0"/>
              <a:t> </a:t>
            </a:r>
            <a:r>
              <a:rPr lang="de-CH" dirty="0" smtClean="0"/>
              <a:t>time</a:t>
            </a:r>
            <a:endParaRPr lang="de-CH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7059" y="2946524"/>
            <a:ext cx="3132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pic>
        <p:nvPicPr>
          <p:cNvPr id="21" name="Picture 2" descr="C:\Users\Public\Documents\SGWoEA\Fotos\IL9C8043.cu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305"/>
            <a:ext cx="9144000" cy="17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Public\Documents\SGWoEA\Fotos\Dialog\charlyBackgroundSessInd 021.cu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0" y="4992213"/>
            <a:ext cx="3636000" cy="18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:\ISC Multimedia Material\Photo\41\01_Symposium\04_Freitag\01_Breakfast Talk Dudley\02_Profifotografen\IMG_22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248"/>
            <a:ext cx="3096000" cy="20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t="30509" b="18380"/>
          <a:stretch/>
        </p:blipFill>
        <p:spPr bwMode="auto">
          <a:xfrm>
            <a:off x="0" y="5004671"/>
            <a:ext cx="4474958" cy="18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Public\Documents\SGWoEA\Fotos\IMG_7909.cu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9912" y="4992213"/>
            <a:ext cx="1732892" cy="18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250824" y="188913"/>
            <a:ext cx="7893075" cy="576262"/>
          </a:xfrm>
        </p:spPr>
        <p:txBody>
          <a:bodyPr>
            <a:normAutofit/>
          </a:bodyPr>
          <a:lstStyle/>
          <a:p>
            <a:r>
              <a:rPr lang="de-CH" dirty="0" smtClean="0"/>
              <a:t>AN UNFORGETTABLE WEEK IN SWITZERLAND</a:t>
            </a:r>
            <a:endParaRPr lang="de-CH" dirty="0"/>
          </a:p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CH" dirty="0" smtClean="0"/>
              <a:t>a </a:t>
            </a:r>
            <a:r>
              <a:rPr lang="de-CH" dirty="0" err="1" smtClean="0"/>
              <a:t>week</a:t>
            </a:r>
            <a:r>
              <a:rPr lang="de-CH" dirty="0" smtClean="0"/>
              <a:t> </a:t>
            </a:r>
            <a:r>
              <a:rPr lang="de-CH" dirty="0" err="1" smtClean="0"/>
              <a:t>full</a:t>
            </a:r>
            <a:r>
              <a:rPr lang="de-CH" dirty="0" smtClean="0"/>
              <a:t> of </a:t>
            </a:r>
            <a:r>
              <a:rPr lang="de-CH" dirty="0" err="1" smtClean="0"/>
              <a:t>impressions</a:t>
            </a:r>
            <a:r>
              <a:rPr lang="de-CH" dirty="0" smtClean="0"/>
              <a:t>, </a:t>
            </a:r>
            <a:r>
              <a:rPr lang="de-CH" dirty="0" err="1" smtClean="0"/>
              <a:t>learnings</a:t>
            </a:r>
            <a:r>
              <a:rPr lang="de-CH" dirty="0" smtClean="0"/>
              <a:t>, </a:t>
            </a:r>
            <a:r>
              <a:rPr lang="de-CH" dirty="0" err="1" smtClean="0"/>
              <a:t>debates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good</a:t>
            </a:r>
            <a:r>
              <a:rPr lang="de-CH" dirty="0" smtClean="0"/>
              <a:t> </a:t>
            </a:r>
            <a:r>
              <a:rPr lang="de-CH" dirty="0" err="1" smtClean="0"/>
              <a:t>people</a:t>
            </a:r>
            <a:endParaRPr lang="de-CH" dirty="0"/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779904"/>
              </p:ext>
            </p:extLst>
          </p:nvPr>
        </p:nvGraphicFramePr>
        <p:xfrm>
          <a:off x="611560" y="1916832"/>
          <a:ext cx="7986754" cy="3744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2288"/>
                <a:gridCol w="5394466"/>
              </a:tblGrid>
              <a:tr h="936104">
                <a:tc>
                  <a:txBody>
                    <a:bodyPr/>
                    <a:lstStyle/>
                    <a:p>
                      <a:r>
                        <a:rPr lang="de-CH" sz="2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heSans" panose="02000503040000020004" pitchFamily="2" charset="0"/>
                        </a:rPr>
                        <a:t>4 May 2015</a:t>
                      </a:r>
                      <a:endParaRPr lang="en-GB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heSans" panose="02000503040000020004" pitchFamily="2" charset="0"/>
                        </a:rPr>
                        <a:t>Arrival in St. Gallen,</a:t>
                      </a:r>
                      <a:r>
                        <a:rPr lang="de-CH" sz="2400" b="1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heSans" panose="02000503040000020004" pitchFamily="2" charset="0"/>
                        </a:rPr>
                        <a:t> </a:t>
                      </a:r>
                      <a:r>
                        <a:rPr lang="de-CH" sz="2400" b="1" baseline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heSans" panose="02000503040000020004" pitchFamily="2" charset="0"/>
                        </a:rPr>
                        <a:t>Switzerland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de-CH" sz="2400" dirty="0" smtClean="0">
                          <a:latin typeface="TheSans" panose="02000503040000020004" pitchFamily="2" charset="0"/>
                        </a:rPr>
                        <a:t>5 &amp; 6</a:t>
                      </a:r>
                      <a:r>
                        <a:rPr lang="de-CH" sz="2400" baseline="0" dirty="0" smtClean="0">
                          <a:latin typeface="TheSans" panose="02000503040000020004" pitchFamily="2" charset="0"/>
                        </a:rPr>
                        <a:t> May 2015</a:t>
                      </a:r>
                      <a:endParaRPr lang="en-GB" sz="2400" dirty="0"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b="1" dirty="0" err="1" smtClean="0">
                          <a:latin typeface="TheSans" panose="02000503040000020004" pitchFamily="2" charset="0"/>
                        </a:rPr>
                        <a:t>Leaders</a:t>
                      </a:r>
                      <a:r>
                        <a:rPr lang="de-CH" sz="2400" b="1" dirty="0" smtClean="0">
                          <a:latin typeface="TheSans" panose="02000503040000020004" pitchFamily="2" charset="0"/>
                        </a:rPr>
                        <a:t> of</a:t>
                      </a:r>
                      <a:r>
                        <a:rPr lang="de-CH" sz="2400" b="1" baseline="0" dirty="0" smtClean="0">
                          <a:latin typeface="TheSans" panose="02000503040000020004" pitchFamily="2" charset="0"/>
                        </a:rPr>
                        <a:t> Tomorrow Programme</a:t>
                      </a:r>
                      <a:endParaRPr lang="en-GB" sz="2400" b="1" dirty="0"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de-CH" sz="2400" dirty="0" smtClean="0">
                          <a:latin typeface="TheSans" panose="02000503040000020004" pitchFamily="2" charset="0"/>
                        </a:rPr>
                        <a:t>7 &amp; 8 May 2015</a:t>
                      </a:r>
                      <a:endParaRPr lang="en-GB" sz="2400" dirty="0"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b="1" dirty="0" smtClean="0">
                          <a:latin typeface="TheSans" panose="02000503040000020004" pitchFamily="2" charset="0"/>
                        </a:rPr>
                        <a:t>45</a:t>
                      </a:r>
                      <a:r>
                        <a:rPr lang="de-CH" sz="2400" b="1" baseline="30000" dirty="0" smtClean="0">
                          <a:latin typeface="TheSans" panose="02000503040000020004" pitchFamily="2" charset="0"/>
                        </a:rPr>
                        <a:t>th</a:t>
                      </a:r>
                      <a:r>
                        <a:rPr lang="de-CH" sz="2400" b="1" dirty="0" smtClean="0">
                          <a:latin typeface="TheSans" panose="02000503040000020004" pitchFamily="2" charset="0"/>
                        </a:rPr>
                        <a:t> St. Gallen Symposium</a:t>
                      </a:r>
                      <a:endParaRPr lang="en-GB" sz="2400" b="1" dirty="0"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de-CH" sz="2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heSans" panose="02000503040000020004" pitchFamily="2" charset="0"/>
                        </a:rPr>
                        <a:t>9 May 2015</a:t>
                      </a:r>
                      <a:endParaRPr lang="en-GB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b="1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heSans" panose="02000503040000020004" pitchFamily="2" charset="0"/>
                        </a:rPr>
                        <a:t>Departure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TheSans" panose="0200050304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0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250824" y="188913"/>
            <a:ext cx="7893075" cy="576262"/>
          </a:xfrm>
        </p:spPr>
        <p:txBody>
          <a:bodyPr>
            <a:normAutofit/>
          </a:bodyPr>
          <a:lstStyle/>
          <a:p>
            <a:r>
              <a:rPr lang="de-CH" dirty="0" smtClean="0"/>
              <a:t>LEADERS OF TOMORROW PROGRAMME</a:t>
            </a:r>
            <a:endParaRPr lang="de-CH" dirty="0"/>
          </a:p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CH" dirty="0" err="1" smtClean="0"/>
              <a:t>get</a:t>
            </a:r>
            <a:r>
              <a:rPr lang="de-CH" dirty="0" smtClean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know</a:t>
            </a:r>
            <a:r>
              <a:rPr lang="de-CH" dirty="0"/>
              <a:t> </a:t>
            </a:r>
            <a:r>
              <a:rPr lang="de-CH" dirty="0" err="1"/>
              <a:t>your</a:t>
            </a:r>
            <a:r>
              <a:rPr lang="de-CH" dirty="0"/>
              <a:t> </a:t>
            </a:r>
            <a:r>
              <a:rPr lang="de-CH" dirty="0" err="1" smtClean="0"/>
              <a:t>peers</a:t>
            </a:r>
            <a:r>
              <a:rPr lang="de-CH" dirty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build</a:t>
            </a:r>
            <a:r>
              <a:rPr lang="de-CH" dirty="0" smtClean="0"/>
              <a:t> a </a:t>
            </a:r>
            <a:r>
              <a:rPr lang="de-CH" dirty="0" err="1" smtClean="0"/>
              <a:t>long</a:t>
            </a:r>
            <a:r>
              <a:rPr lang="de-CH" dirty="0" smtClean="0"/>
              <a:t>-lasting </a:t>
            </a:r>
            <a:r>
              <a:rPr lang="de-CH" dirty="0" err="1" smtClean="0"/>
              <a:t>community</a:t>
            </a:r>
            <a:endParaRPr lang="de-CH" dirty="0"/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1CEA3-B8ED-45C1-BB7C-BD157199FF63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428596" y="571480"/>
            <a:ext cx="7286676" cy="4286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TheSans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6" y="4149080"/>
            <a:ext cx="5138848" cy="33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2336" y="1245094"/>
            <a:ext cx="4053575" cy="561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094"/>
            <a:ext cx="5138848" cy="32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smtClean="0"/>
              <a:t>PLENARY SESSIONS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 err="1" smtClean="0"/>
              <a:t>join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debate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6950"/>
            <a:ext cx="9319309" cy="621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179512" y="188640"/>
            <a:ext cx="8281615" cy="576262"/>
          </a:xfrm>
        </p:spPr>
        <p:txBody>
          <a:bodyPr/>
          <a:lstStyle/>
          <a:p>
            <a:r>
              <a:rPr lang="de-DE" dirty="0" smtClean="0"/>
              <a:t>WORK SESSIONS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 err="1" smtClean="0"/>
              <a:t>share</a:t>
            </a:r>
            <a:r>
              <a:rPr lang="de-DE" dirty="0" smtClean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opinion</a:t>
            </a:r>
            <a:r>
              <a:rPr lang="de-DE" dirty="0"/>
              <a:t> in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CH" dirty="0" err="1" smtClean="0"/>
              <a:t>groups</a:t>
            </a:r>
            <a:endParaRPr lang="de-CH" dirty="0"/>
          </a:p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43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60406691763C42938F02B3810A15BE" ma:contentTypeVersion="0" ma:contentTypeDescription="Ein neues Dokument erstellen." ma:contentTypeScope="" ma:versionID="029cf7d6af59a539dabbc6ffa59d98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b715de677b26ad619381b53932d724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BFC2D4-2008-424B-B3FF-54A89EB096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3DECD3-3BCE-4C9E-9C16-B671B352E4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7E7965-BE83-4C2D-BAC3-BC28EDE43A4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Bildschirmpräsentation (4:3)</PresentationFormat>
  <Paragraphs>125</Paragraphs>
  <Slides>20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TheSans</vt:lpstr>
      <vt:lpstr>Calibri</vt:lpstr>
      <vt:lpstr>Symbol</vt:lpstr>
      <vt:lpstr>Arial</vt:lpstr>
      <vt:lpstr>Larissa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Nowak, Silvan</dc:creator>
  <cp:lastModifiedBy>Driessen, Dominik</cp:lastModifiedBy>
  <cp:revision>196</cp:revision>
  <cp:lastPrinted>2014-10-07T16:53:21Z</cp:lastPrinted>
  <dcterms:created xsi:type="dcterms:W3CDTF">2012-09-30T13:57:25Z</dcterms:created>
  <dcterms:modified xsi:type="dcterms:W3CDTF">2014-10-30T14:23:18Z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0x010100FD60406691763C42938F02B3810A15BE</vt:lpwstr>
  </property>
</Properties>
</file>